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58" r:id="rId3"/>
    <p:sldId id="260" r:id="rId4"/>
    <p:sldId id="261" r:id="rId5"/>
    <p:sldId id="262" r:id="rId6"/>
    <p:sldId id="263" r:id="rId7"/>
    <p:sldId id="264"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09/10/1442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09/10/1442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09/10/1442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09/10/1442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09/10/1442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09/10/1442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09/10/1442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411760" y="1345298"/>
            <a:ext cx="4680521" cy="646331"/>
          </a:xfrm>
          <a:prstGeom prst="rect">
            <a:avLst/>
          </a:prstGeom>
          <a:noFill/>
          <a:ln w="9525">
            <a:noFill/>
            <a:miter lim="800000"/>
            <a:headEnd/>
            <a:tailEnd/>
          </a:ln>
        </p:spPr>
        <p:txBody>
          <a:bodyPr wrap="square" anchor="ctr">
            <a:spAutoFit/>
          </a:bodyPr>
          <a:lstStyle/>
          <a:p>
            <a:pPr algn="ctr"/>
            <a:r>
              <a:rPr lang="ar-IQ" sz="3600" b="1" dirty="0" smtClean="0">
                <a:solidFill>
                  <a:srgbClr val="FF0000"/>
                </a:solidFill>
              </a:rPr>
              <a:t>العناية والخزن</a:t>
            </a:r>
            <a:endParaRPr lang="ar-SA" sz="3600" b="1" dirty="0">
              <a:solidFill>
                <a:srgbClr val="FF0000"/>
              </a:solidFill>
            </a:endParaRPr>
          </a:p>
        </p:txBody>
      </p:sp>
      <p:sp>
        <p:nvSpPr>
          <p:cNvPr id="3" name="Rectangle 5"/>
          <p:cNvSpPr>
            <a:spLocks noChangeArrowheads="1"/>
          </p:cNvSpPr>
          <p:nvPr/>
        </p:nvSpPr>
        <p:spPr bwMode="auto">
          <a:xfrm>
            <a:off x="1835697" y="2637196"/>
            <a:ext cx="5832648" cy="2585323"/>
          </a:xfrm>
          <a:prstGeom prst="rect">
            <a:avLst/>
          </a:prstGeom>
          <a:noFill/>
          <a:ln w="9525">
            <a:noFill/>
            <a:miter lim="800000"/>
            <a:headEnd/>
            <a:tailEnd/>
          </a:ln>
        </p:spPr>
        <p:txBody>
          <a:bodyPr wrap="square" anchor="ctr">
            <a:spAutoFit/>
          </a:bodyPr>
          <a:lstStyle/>
          <a:p>
            <a:pPr algn="ctr">
              <a:lnSpc>
                <a:spcPct val="150000"/>
              </a:lnSpc>
            </a:pPr>
            <a:r>
              <a:rPr lang="ar-SA" sz="3600" b="1" dirty="0" err="1">
                <a:solidFill>
                  <a:srgbClr val="C0504D"/>
                </a:solidFill>
              </a:rPr>
              <a:t>د.</a:t>
            </a:r>
            <a:r>
              <a:rPr lang="ar-SA" sz="3600" b="1" dirty="0">
                <a:solidFill>
                  <a:srgbClr val="C0504D"/>
                </a:solidFill>
              </a:rPr>
              <a:t> </a:t>
            </a:r>
            <a:r>
              <a:rPr lang="ar-IQ" sz="3600" b="1" dirty="0">
                <a:solidFill>
                  <a:srgbClr val="C0504D"/>
                </a:solidFill>
              </a:rPr>
              <a:t>حمزة عباس حمزة</a:t>
            </a:r>
            <a:endParaRPr lang="en-US" sz="3600" dirty="0">
              <a:solidFill>
                <a:srgbClr val="C0504D"/>
              </a:solidFill>
            </a:endParaRPr>
          </a:p>
          <a:p>
            <a:pPr algn="ctr">
              <a:lnSpc>
                <a:spcPct val="150000"/>
              </a:lnSpc>
            </a:pPr>
            <a:r>
              <a:rPr lang="ar-SA" sz="2400" b="1" dirty="0">
                <a:solidFill>
                  <a:srgbClr val="006666"/>
                </a:solidFill>
              </a:rPr>
              <a:t>قسم </a:t>
            </a:r>
            <a:r>
              <a:rPr lang="ar-IQ" sz="2400" b="1" dirty="0">
                <a:solidFill>
                  <a:srgbClr val="006666"/>
                </a:solidFill>
              </a:rPr>
              <a:t>البستنة وهندسة الحدائق </a:t>
            </a:r>
            <a:endParaRPr lang="ar-IQ" sz="2400" b="1" dirty="0" smtClean="0">
              <a:solidFill>
                <a:srgbClr val="006666"/>
              </a:solidFill>
            </a:endParaRPr>
          </a:p>
          <a:p>
            <a:pPr algn="ctr">
              <a:lnSpc>
                <a:spcPct val="150000"/>
              </a:lnSpc>
            </a:pPr>
            <a:r>
              <a:rPr lang="ar-SA" sz="2400" b="1" dirty="0" smtClean="0">
                <a:solidFill>
                  <a:srgbClr val="006666"/>
                </a:solidFill>
              </a:rPr>
              <a:t>كلية </a:t>
            </a:r>
            <a:r>
              <a:rPr lang="ar-SA" sz="2400" b="1" dirty="0" smtClean="0">
                <a:solidFill>
                  <a:srgbClr val="006666"/>
                </a:solidFill>
              </a:rPr>
              <a:t>الزراعة</a:t>
            </a:r>
            <a:r>
              <a:rPr lang="ar-IQ" sz="2400" b="1" dirty="0" smtClean="0">
                <a:solidFill>
                  <a:srgbClr val="006666"/>
                </a:solidFill>
              </a:rPr>
              <a:t> </a:t>
            </a:r>
            <a:r>
              <a:rPr lang="ar-IQ" sz="2400" dirty="0" smtClean="0">
                <a:solidFill>
                  <a:srgbClr val="006666"/>
                </a:solidFill>
              </a:rPr>
              <a:t>- </a:t>
            </a:r>
            <a:r>
              <a:rPr lang="ar-SA" sz="2400" b="1" dirty="0" smtClean="0">
                <a:solidFill>
                  <a:srgbClr val="006666"/>
                </a:solidFill>
              </a:rPr>
              <a:t>جامعة </a:t>
            </a:r>
            <a:r>
              <a:rPr lang="ar-IQ" sz="2400" b="1" dirty="0" smtClean="0">
                <a:solidFill>
                  <a:srgbClr val="006666"/>
                </a:solidFill>
              </a:rPr>
              <a:t>البصرة</a:t>
            </a:r>
          </a:p>
          <a:p>
            <a:pPr algn="ctr">
              <a:lnSpc>
                <a:spcPct val="150000"/>
              </a:lnSpc>
            </a:pPr>
            <a:endParaRPr lang="ar-IQ" sz="2400" b="1" dirty="0" smtClean="0">
              <a:solidFill>
                <a:srgbClr val="FF0000"/>
              </a:solidFill>
            </a:endParaRPr>
          </a:p>
        </p:txBody>
      </p:sp>
    </p:spTree>
    <p:extLst>
      <p:ext uri="{BB962C8B-B14F-4D97-AF65-F5344CB8AC3E}">
        <p14:creationId xmlns:p14="http://schemas.microsoft.com/office/powerpoint/2010/main" val="280131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2" presetClass="entr" presetSubtype="1"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608013"/>
            <a:ext cx="9144000" cy="0"/>
          </a:xfrm>
          <a:prstGeom prst="rect">
            <a:avLst/>
          </a:prstGeom>
          <a:noFill/>
          <a:ln w="9525">
            <a:noFill/>
            <a:miter lim="800000"/>
            <a:headEnd/>
            <a:tailEnd/>
          </a:ln>
        </p:spPr>
        <p:txBody>
          <a:bodyPr wrap="none" anchor="ctr">
            <a:spAutoFit/>
          </a:bodyPr>
          <a:lstStyle/>
          <a:p>
            <a:endParaRPr lang="en-US">
              <a:solidFill>
                <a:prstClr val="black"/>
              </a:solidFill>
            </a:endParaRPr>
          </a:p>
        </p:txBody>
      </p:sp>
      <p:sp>
        <p:nvSpPr>
          <p:cNvPr id="3" name="Rectangle 3"/>
          <p:cNvSpPr>
            <a:spLocks noChangeArrowheads="1"/>
          </p:cNvSpPr>
          <p:nvPr/>
        </p:nvSpPr>
        <p:spPr bwMode="auto">
          <a:xfrm>
            <a:off x="0" y="-608013"/>
            <a:ext cx="184150" cy="611188"/>
          </a:xfrm>
          <a:prstGeom prst="rect">
            <a:avLst/>
          </a:prstGeom>
          <a:noFill/>
          <a:ln w="9525">
            <a:noFill/>
            <a:miter lim="800000"/>
            <a:headEnd/>
            <a:tailEnd/>
          </a:ln>
        </p:spPr>
        <p:txBody>
          <a:bodyPr wrap="none" anchor="ctr">
            <a:spAutoFit/>
          </a:bodyPr>
          <a:lstStyle/>
          <a:p>
            <a:pPr algn="justLow"/>
            <a:r>
              <a:rPr lang="ar-SA" sz="1600">
                <a:solidFill>
                  <a:prstClr val="black"/>
                </a:solidFill>
                <a:ea typeface="Times New Roman" pitchFamily="18" charset="0"/>
                <a:cs typeface="AL-Mohanad" pitchFamily="2" charset="-78"/>
              </a:rPr>
              <a:t/>
            </a:r>
            <a:br>
              <a:rPr lang="ar-SA" sz="1600">
                <a:solidFill>
                  <a:prstClr val="black"/>
                </a:solidFill>
                <a:ea typeface="Times New Roman" pitchFamily="18" charset="0"/>
                <a:cs typeface="AL-Mohanad" pitchFamily="2" charset="-78"/>
              </a:rPr>
            </a:br>
            <a:endParaRPr lang="ar-SA">
              <a:solidFill>
                <a:prstClr val="black"/>
              </a:solidFill>
              <a:ea typeface="Times New Roman" pitchFamily="18" charset="0"/>
              <a:cs typeface="AL-Mohanad" pitchFamily="2" charset="-78"/>
            </a:endParaRPr>
          </a:p>
        </p:txBody>
      </p:sp>
      <p:sp>
        <p:nvSpPr>
          <p:cNvPr id="4" name="_s1032"/>
          <p:cNvSpPr>
            <a:spLocks noChangeArrowheads="1"/>
          </p:cNvSpPr>
          <p:nvPr/>
        </p:nvSpPr>
        <p:spPr bwMode="auto">
          <a:xfrm>
            <a:off x="4376738" y="981075"/>
            <a:ext cx="1419225" cy="433388"/>
          </a:xfrm>
          <a:prstGeom prst="cube">
            <a:avLst>
              <a:gd name="adj" fmla="val 10764"/>
            </a:avLst>
          </a:prstGeom>
          <a:gradFill rotWithShape="0">
            <a:gsLst>
              <a:gs pos="0">
                <a:srgbClr val="97CDCC">
                  <a:alpha val="39998"/>
                </a:srgbClr>
              </a:gs>
              <a:gs pos="100000">
                <a:srgbClr val="FFFFFF"/>
              </a:gs>
            </a:gsLst>
            <a:lin ang="5400000" scaled="1"/>
          </a:gradFill>
          <a:ln w="9525">
            <a:solidFill>
              <a:srgbClr val="97CDCC"/>
            </a:solidFill>
            <a:miter lim="800000"/>
            <a:headEnd/>
            <a:tailEnd/>
          </a:ln>
        </p:spPr>
        <p:txBody>
          <a:bodyPr lIns="0" tIns="0" rIns="0" bIns="0" anchor="ctr"/>
          <a:lstStyle/>
          <a:p>
            <a:pPr algn="ctr"/>
            <a:r>
              <a:rPr lang="ar-SA" sz="1900" b="1">
                <a:solidFill>
                  <a:prstClr val="black"/>
                </a:solidFill>
                <a:latin typeface="Times New Roman" pitchFamily="18" charset="0"/>
                <a:cs typeface="Simplified Arabic" pitchFamily="18" charset="-78"/>
              </a:rPr>
              <a:t>الحصاد</a:t>
            </a:r>
            <a:endParaRPr lang="en-US">
              <a:solidFill>
                <a:prstClr val="black"/>
              </a:solidFill>
            </a:endParaRPr>
          </a:p>
        </p:txBody>
      </p:sp>
      <p:sp>
        <p:nvSpPr>
          <p:cNvPr id="5" name="_s1044"/>
          <p:cNvSpPr>
            <a:spLocks noChangeArrowheads="1"/>
          </p:cNvSpPr>
          <p:nvPr/>
        </p:nvSpPr>
        <p:spPr bwMode="auto">
          <a:xfrm>
            <a:off x="3941763" y="1700213"/>
            <a:ext cx="2286000" cy="965200"/>
          </a:xfrm>
          <a:prstGeom prst="cube">
            <a:avLst>
              <a:gd name="adj" fmla="val 4134"/>
            </a:avLst>
          </a:prstGeom>
          <a:gradFill rotWithShape="0">
            <a:gsLst>
              <a:gs pos="0">
                <a:srgbClr val="D6E0E0">
                  <a:alpha val="39998"/>
                </a:srgbClr>
              </a:gs>
              <a:gs pos="100000">
                <a:srgbClr val="FFFFFF"/>
              </a:gs>
            </a:gsLst>
            <a:lin ang="5400000" scaled="1"/>
          </a:gradFill>
          <a:ln w="9525">
            <a:solidFill>
              <a:srgbClr val="33CCCC"/>
            </a:solidFill>
            <a:miter lim="800000"/>
            <a:headEnd/>
            <a:tailEnd/>
          </a:ln>
        </p:spPr>
        <p:txBody>
          <a:bodyPr lIns="0" tIns="0" rIns="0" bIns="0" anchor="ctr"/>
          <a:lstStyle/>
          <a:p>
            <a:pPr algn="ctr">
              <a:lnSpc>
                <a:spcPct val="150000"/>
              </a:lnSpc>
            </a:pPr>
            <a:endParaRPr lang="ar-SA" sz="600" b="1">
              <a:solidFill>
                <a:prstClr val="black"/>
              </a:solidFill>
              <a:latin typeface="Times New Roman" pitchFamily="18" charset="0"/>
              <a:cs typeface="Simplified Arabic" pitchFamily="18" charset="-78"/>
            </a:endParaRPr>
          </a:p>
          <a:p>
            <a:pPr algn="ctr">
              <a:lnSpc>
                <a:spcPct val="150000"/>
              </a:lnSpc>
            </a:pPr>
            <a:r>
              <a:rPr lang="ar-SA" sz="1900" b="1">
                <a:solidFill>
                  <a:prstClr val="black"/>
                </a:solidFill>
                <a:latin typeface="Times New Roman" pitchFamily="18" charset="0"/>
                <a:cs typeface="Simplified Arabic" pitchFamily="18" charset="-78"/>
              </a:rPr>
              <a:t>التداول</a:t>
            </a:r>
            <a:endParaRPr lang="en-US" sz="1700">
              <a:solidFill>
                <a:prstClr val="black"/>
              </a:solidFill>
              <a:latin typeface="Times New Roman" pitchFamily="18" charset="0"/>
              <a:cs typeface="Simplified Arabic" pitchFamily="18" charset="-78"/>
            </a:endParaRPr>
          </a:p>
          <a:p>
            <a:pPr algn="ctr">
              <a:lnSpc>
                <a:spcPct val="110000"/>
              </a:lnSpc>
            </a:pPr>
            <a:r>
              <a:rPr lang="ar-SA" sz="1500" b="1">
                <a:solidFill>
                  <a:prstClr val="black"/>
                </a:solidFill>
                <a:latin typeface="Times New Roman" pitchFamily="18" charset="0"/>
                <a:cs typeface="Simplified Arabic" pitchFamily="18" charset="-78"/>
              </a:rPr>
              <a:t>(في بيوت الإعداد بالحقل  أو في منشات التخزين)</a:t>
            </a:r>
          </a:p>
          <a:p>
            <a:pPr algn="ctr"/>
            <a:endParaRPr lang="en-US">
              <a:solidFill>
                <a:prstClr val="black"/>
              </a:solidFill>
            </a:endParaRPr>
          </a:p>
        </p:txBody>
      </p:sp>
      <p:sp>
        <p:nvSpPr>
          <p:cNvPr id="6" name="_s1057"/>
          <p:cNvSpPr>
            <a:spLocks noChangeArrowheads="1"/>
          </p:cNvSpPr>
          <p:nvPr/>
        </p:nvSpPr>
        <p:spPr bwMode="auto">
          <a:xfrm>
            <a:off x="3857625" y="5668963"/>
            <a:ext cx="1677988" cy="433387"/>
          </a:xfrm>
          <a:prstGeom prst="cube">
            <a:avLst>
              <a:gd name="adj" fmla="val 10764"/>
            </a:avLst>
          </a:prstGeom>
          <a:gradFill rotWithShape="0">
            <a:gsLst>
              <a:gs pos="0">
                <a:srgbClr val="99CC00">
                  <a:alpha val="39998"/>
                </a:srgbClr>
              </a:gs>
              <a:gs pos="100000">
                <a:srgbClr val="FFFFFF"/>
              </a:gs>
            </a:gsLst>
            <a:lin ang="5400000" scaled="1"/>
          </a:gradFill>
          <a:ln w="9525">
            <a:solidFill>
              <a:srgbClr val="99CC00"/>
            </a:solidFill>
            <a:miter lim="800000"/>
            <a:headEnd/>
            <a:tailEnd/>
          </a:ln>
        </p:spPr>
        <p:txBody>
          <a:bodyPr lIns="0" tIns="0" rIns="0" bIns="0" anchor="ctr"/>
          <a:lstStyle/>
          <a:p>
            <a:pPr algn="ctr"/>
            <a:r>
              <a:rPr lang="ar-SA" sz="1900" b="1">
                <a:solidFill>
                  <a:prstClr val="black"/>
                </a:solidFill>
                <a:latin typeface="Times New Roman" pitchFamily="18" charset="0"/>
                <a:cs typeface="Simplified Arabic" pitchFamily="18" charset="-78"/>
              </a:rPr>
              <a:t>الأسواق المركزية</a:t>
            </a:r>
            <a:endParaRPr lang="en-US">
              <a:solidFill>
                <a:prstClr val="black"/>
              </a:solidFill>
            </a:endParaRPr>
          </a:p>
        </p:txBody>
      </p:sp>
      <p:sp>
        <p:nvSpPr>
          <p:cNvPr id="7" name="_s1057"/>
          <p:cNvSpPr>
            <a:spLocks noChangeArrowheads="1"/>
          </p:cNvSpPr>
          <p:nvPr/>
        </p:nvSpPr>
        <p:spPr bwMode="auto">
          <a:xfrm>
            <a:off x="3514725" y="4722813"/>
            <a:ext cx="2730500" cy="433387"/>
          </a:xfrm>
          <a:prstGeom prst="cube">
            <a:avLst>
              <a:gd name="adj" fmla="val 10764"/>
            </a:avLst>
          </a:prstGeom>
          <a:gradFill rotWithShape="0">
            <a:gsLst>
              <a:gs pos="0">
                <a:srgbClr val="99CC00">
                  <a:alpha val="39998"/>
                </a:srgbClr>
              </a:gs>
              <a:gs pos="100000">
                <a:srgbClr val="FFFFFF"/>
              </a:gs>
            </a:gsLst>
            <a:lin ang="5400000" scaled="1"/>
          </a:gradFill>
          <a:ln w="9525">
            <a:solidFill>
              <a:srgbClr val="99CC00"/>
            </a:solidFill>
            <a:miter lim="800000"/>
            <a:headEnd/>
            <a:tailEnd/>
          </a:ln>
        </p:spPr>
        <p:txBody>
          <a:bodyPr lIns="0" tIns="0" rIns="0" bIns="0" anchor="ctr"/>
          <a:lstStyle/>
          <a:p>
            <a:pPr algn="ctr"/>
            <a:r>
              <a:rPr lang="ar-SA" sz="1900" b="1">
                <a:solidFill>
                  <a:prstClr val="black"/>
                </a:solidFill>
                <a:latin typeface="Times New Roman" pitchFamily="18" charset="0"/>
                <a:cs typeface="Simplified Arabic" pitchFamily="18" charset="-78"/>
              </a:rPr>
              <a:t>أسواق الجملة</a:t>
            </a:r>
            <a:endParaRPr lang="en-US">
              <a:solidFill>
                <a:prstClr val="black"/>
              </a:solidFill>
            </a:endParaRPr>
          </a:p>
        </p:txBody>
      </p:sp>
      <p:sp>
        <p:nvSpPr>
          <p:cNvPr id="8" name="Line 8"/>
          <p:cNvSpPr>
            <a:spLocks noChangeShapeType="1"/>
          </p:cNvSpPr>
          <p:nvPr/>
        </p:nvSpPr>
        <p:spPr bwMode="auto">
          <a:xfrm>
            <a:off x="4060825" y="3175000"/>
            <a:ext cx="0" cy="0"/>
          </a:xfrm>
          <a:prstGeom prst="line">
            <a:avLst/>
          </a:prstGeom>
          <a:noFill/>
          <a:ln w="9525">
            <a:solidFill>
              <a:srgbClr val="000000"/>
            </a:solidFill>
            <a:round/>
            <a:headEnd/>
            <a:tailEnd type="triangle" w="med" len="med"/>
          </a:ln>
        </p:spPr>
        <p:txBody>
          <a:bodyPr/>
          <a:lstStyle/>
          <a:p>
            <a:endParaRPr lang="ar-IQ">
              <a:solidFill>
                <a:prstClr val="black"/>
              </a:solidFill>
            </a:endParaRPr>
          </a:p>
        </p:txBody>
      </p:sp>
      <p:sp>
        <p:nvSpPr>
          <p:cNvPr id="9" name="_s1057"/>
          <p:cNvSpPr>
            <a:spLocks noChangeArrowheads="1"/>
          </p:cNvSpPr>
          <p:nvPr/>
        </p:nvSpPr>
        <p:spPr bwMode="auto">
          <a:xfrm>
            <a:off x="1800225" y="5668963"/>
            <a:ext cx="1677988" cy="433387"/>
          </a:xfrm>
          <a:prstGeom prst="cube">
            <a:avLst>
              <a:gd name="adj" fmla="val 10764"/>
            </a:avLst>
          </a:prstGeom>
          <a:gradFill rotWithShape="0">
            <a:gsLst>
              <a:gs pos="0">
                <a:srgbClr val="99CC00">
                  <a:alpha val="39998"/>
                </a:srgbClr>
              </a:gs>
              <a:gs pos="100000">
                <a:srgbClr val="FFFFFF"/>
              </a:gs>
            </a:gsLst>
            <a:lin ang="5400000" scaled="1"/>
          </a:gradFill>
          <a:ln w="9525">
            <a:solidFill>
              <a:srgbClr val="99CC00"/>
            </a:solidFill>
            <a:miter lim="800000"/>
            <a:headEnd/>
            <a:tailEnd/>
          </a:ln>
        </p:spPr>
        <p:txBody>
          <a:bodyPr lIns="0" tIns="0" rIns="0" bIns="0" anchor="ctr"/>
          <a:lstStyle/>
          <a:p>
            <a:pPr algn="ctr"/>
            <a:r>
              <a:rPr lang="ar-SA" sz="1900" b="1">
                <a:solidFill>
                  <a:prstClr val="black"/>
                </a:solidFill>
                <a:latin typeface="Times New Roman" pitchFamily="18" charset="0"/>
                <a:cs typeface="Simplified Arabic" pitchFamily="18" charset="-78"/>
              </a:rPr>
              <a:t>أسواق التجزئة </a:t>
            </a:r>
            <a:endParaRPr lang="en-US">
              <a:solidFill>
                <a:prstClr val="black"/>
              </a:solidFill>
            </a:endParaRPr>
          </a:p>
        </p:txBody>
      </p:sp>
      <p:sp>
        <p:nvSpPr>
          <p:cNvPr id="10" name="_s1057"/>
          <p:cNvSpPr>
            <a:spLocks noChangeArrowheads="1"/>
          </p:cNvSpPr>
          <p:nvPr/>
        </p:nvSpPr>
        <p:spPr bwMode="auto">
          <a:xfrm>
            <a:off x="5800725" y="5668963"/>
            <a:ext cx="1651000" cy="433387"/>
          </a:xfrm>
          <a:prstGeom prst="cube">
            <a:avLst>
              <a:gd name="adj" fmla="val 10764"/>
            </a:avLst>
          </a:prstGeom>
          <a:gradFill rotWithShape="0">
            <a:gsLst>
              <a:gs pos="0">
                <a:srgbClr val="99CC00">
                  <a:alpha val="39998"/>
                </a:srgbClr>
              </a:gs>
              <a:gs pos="100000">
                <a:srgbClr val="FFFFFF"/>
              </a:gs>
            </a:gsLst>
            <a:lin ang="5400000" scaled="1"/>
          </a:gradFill>
          <a:ln w="9525">
            <a:solidFill>
              <a:srgbClr val="99CC00"/>
            </a:solidFill>
            <a:miter lim="800000"/>
            <a:headEnd/>
            <a:tailEnd/>
          </a:ln>
        </p:spPr>
        <p:txBody>
          <a:bodyPr lIns="0" tIns="0" rIns="0" bIns="0" anchor="ctr"/>
          <a:lstStyle/>
          <a:p>
            <a:pPr algn="ctr"/>
            <a:r>
              <a:rPr lang="ar-SA" sz="1900" b="1">
                <a:solidFill>
                  <a:prstClr val="black"/>
                </a:solidFill>
                <a:latin typeface="Times New Roman" pitchFamily="18" charset="0"/>
                <a:cs typeface="Simplified Arabic" pitchFamily="18" charset="-78"/>
              </a:rPr>
              <a:t>الشحن والتصدير</a:t>
            </a:r>
            <a:endParaRPr lang="en-US">
              <a:solidFill>
                <a:prstClr val="black"/>
              </a:solidFill>
            </a:endParaRPr>
          </a:p>
        </p:txBody>
      </p:sp>
      <p:sp>
        <p:nvSpPr>
          <p:cNvPr id="11" name="AutoShape 11" descr="Blue tissue paper"/>
          <p:cNvSpPr>
            <a:spLocks noChangeArrowheads="1"/>
          </p:cNvSpPr>
          <p:nvPr/>
        </p:nvSpPr>
        <p:spPr bwMode="auto">
          <a:xfrm>
            <a:off x="6343650" y="4722813"/>
            <a:ext cx="930275" cy="422275"/>
          </a:xfrm>
          <a:prstGeom prst="roundRect">
            <a:avLst>
              <a:gd name="adj" fmla="val 16667"/>
            </a:avLst>
          </a:prstGeom>
          <a:blipFill dpi="0" rotWithShape="1">
            <a:blip r:embed="rId2" cstate="print">
              <a:alphaModFix amt="20000"/>
            </a:blip>
            <a:srcRect/>
            <a:tile tx="0" ty="0" sx="100000" sy="100000" flip="none" algn="tl"/>
          </a:blipFill>
          <a:ln w="9525">
            <a:solidFill>
              <a:srgbClr val="0000FF"/>
            </a:solidFill>
            <a:round/>
            <a:headEnd/>
            <a:tailEnd/>
          </a:ln>
        </p:spPr>
        <p:txBody>
          <a:bodyPr>
            <a:spAutoFit/>
          </a:bodyPr>
          <a:lstStyle/>
          <a:p>
            <a:pPr algn="ctr"/>
            <a:r>
              <a:rPr lang="ar-SA" sz="1900" b="1">
                <a:solidFill>
                  <a:prstClr val="black"/>
                </a:solidFill>
                <a:latin typeface="Times New Roman" pitchFamily="18" charset="0"/>
                <a:cs typeface="Times New Roman" pitchFamily="18" charset="0"/>
              </a:rPr>
              <a:t>التصنيع</a:t>
            </a:r>
            <a:endParaRPr lang="en-US">
              <a:solidFill>
                <a:prstClr val="black"/>
              </a:solidFill>
            </a:endParaRPr>
          </a:p>
        </p:txBody>
      </p:sp>
      <p:sp>
        <p:nvSpPr>
          <p:cNvPr id="12" name="_s1032"/>
          <p:cNvSpPr>
            <a:spLocks noChangeArrowheads="1"/>
          </p:cNvSpPr>
          <p:nvPr/>
        </p:nvSpPr>
        <p:spPr bwMode="auto">
          <a:xfrm>
            <a:off x="4376738" y="260350"/>
            <a:ext cx="1419225" cy="433388"/>
          </a:xfrm>
          <a:prstGeom prst="cube">
            <a:avLst>
              <a:gd name="adj" fmla="val 10764"/>
            </a:avLst>
          </a:prstGeom>
          <a:gradFill rotWithShape="0">
            <a:gsLst>
              <a:gs pos="0">
                <a:srgbClr val="97CDCC">
                  <a:alpha val="39998"/>
                </a:srgbClr>
              </a:gs>
              <a:gs pos="100000">
                <a:srgbClr val="FFFFFF"/>
              </a:gs>
            </a:gsLst>
            <a:lin ang="5400000" scaled="1"/>
          </a:gradFill>
          <a:ln w="9525">
            <a:solidFill>
              <a:srgbClr val="97CDCC"/>
            </a:solidFill>
            <a:miter lim="800000"/>
            <a:headEnd/>
            <a:tailEnd/>
          </a:ln>
        </p:spPr>
        <p:txBody>
          <a:bodyPr lIns="0" tIns="0" rIns="0" bIns="0" anchor="ctr"/>
          <a:lstStyle/>
          <a:p>
            <a:pPr algn="ctr"/>
            <a:r>
              <a:rPr lang="ar-SA" sz="1900" b="1">
                <a:solidFill>
                  <a:prstClr val="black"/>
                </a:solidFill>
                <a:latin typeface="Times New Roman" pitchFamily="18" charset="0"/>
                <a:cs typeface="Simplified Arabic" pitchFamily="18" charset="-78"/>
              </a:rPr>
              <a:t>الإنتاج</a:t>
            </a:r>
            <a:endParaRPr lang="en-US">
              <a:solidFill>
                <a:prstClr val="black"/>
              </a:solidFill>
            </a:endParaRPr>
          </a:p>
        </p:txBody>
      </p:sp>
      <p:sp>
        <p:nvSpPr>
          <p:cNvPr id="13" name="Line 13"/>
          <p:cNvSpPr>
            <a:spLocks noChangeShapeType="1"/>
          </p:cNvSpPr>
          <p:nvPr/>
        </p:nvSpPr>
        <p:spPr bwMode="auto">
          <a:xfrm>
            <a:off x="2714625" y="5457825"/>
            <a:ext cx="0" cy="158750"/>
          </a:xfrm>
          <a:prstGeom prst="line">
            <a:avLst/>
          </a:prstGeom>
          <a:noFill/>
          <a:ln w="9525">
            <a:solidFill>
              <a:srgbClr val="000000"/>
            </a:solidFill>
            <a:round/>
            <a:headEnd/>
            <a:tailEnd type="triangle" w="med" len="med"/>
          </a:ln>
        </p:spPr>
        <p:txBody>
          <a:bodyPr/>
          <a:lstStyle/>
          <a:p>
            <a:endParaRPr lang="ar-IQ">
              <a:solidFill>
                <a:prstClr val="black"/>
              </a:solidFill>
            </a:endParaRPr>
          </a:p>
        </p:txBody>
      </p:sp>
      <p:sp>
        <p:nvSpPr>
          <p:cNvPr id="14" name="Line 14"/>
          <p:cNvSpPr>
            <a:spLocks noChangeShapeType="1"/>
          </p:cNvSpPr>
          <p:nvPr/>
        </p:nvSpPr>
        <p:spPr bwMode="auto">
          <a:xfrm>
            <a:off x="4657725" y="5457825"/>
            <a:ext cx="0" cy="158750"/>
          </a:xfrm>
          <a:prstGeom prst="line">
            <a:avLst/>
          </a:prstGeom>
          <a:noFill/>
          <a:ln w="9525">
            <a:solidFill>
              <a:srgbClr val="000000"/>
            </a:solidFill>
            <a:round/>
            <a:headEnd/>
            <a:tailEnd type="triangle" w="med" len="med"/>
          </a:ln>
        </p:spPr>
        <p:txBody>
          <a:bodyPr/>
          <a:lstStyle/>
          <a:p>
            <a:endParaRPr lang="ar-IQ">
              <a:solidFill>
                <a:prstClr val="black"/>
              </a:solidFill>
            </a:endParaRPr>
          </a:p>
        </p:txBody>
      </p:sp>
      <p:sp>
        <p:nvSpPr>
          <p:cNvPr id="15" name="Line 15"/>
          <p:cNvSpPr>
            <a:spLocks noChangeShapeType="1"/>
          </p:cNvSpPr>
          <p:nvPr/>
        </p:nvSpPr>
        <p:spPr bwMode="auto">
          <a:xfrm>
            <a:off x="6829425" y="5457825"/>
            <a:ext cx="0" cy="158750"/>
          </a:xfrm>
          <a:prstGeom prst="line">
            <a:avLst/>
          </a:prstGeom>
          <a:noFill/>
          <a:ln w="9525">
            <a:solidFill>
              <a:srgbClr val="000000"/>
            </a:solidFill>
            <a:round/>
            <a:headEnd/>
            <a:tailEnd type="triangle" w="med" len="med"/>
          </a:ln>
        </p:spPr>
        <p:txBody>
          <a:bodyPr/>
          <a:lstStyle/>
          <a:p>
            <a:endParaRPr lang="ar-IQ">
              <a:solidFill>
                <a:prstClr val="black"/>
              </a:solidFill>
            </a:endParaRPr>
          </a:p>
        </p:txBody>
      </p:sp>
      <p:sp>
        <p:nvSpPr>
          <p:cNvPr id="16" name="AutoShape 16"/>
          <p:cNvSpPr>
            <a:spLocks noChangeArrowheads="1"/>
          </p:cNvSpPr>
          <p:nvPr/>
        </p:nvSpPr>
        <p:spPr bwMode="auto">
          <a:xfrm>
            <a:off x="2714625" y="862013"/>
            <a:ext cx="863600" cy="406400"/>
          </a:xfrm>
          <a:prstGeom prst="roundRect">
            <a:avLst>
              <a:gd name="adj" fmla="val 16667"/>
            </a:avLst>
          </a:prstGeom>
          <a:gradFill rotWithShape="1">
            <a:gsLst>
              <a:gs pos="0">
                <a:srgbClr val="9EECD8"/>
              </a:gs>
              <a:gs pos="100000">
                <a:srgbClr val="00CC99"/>
              </a:gs>
            </a:gsLst>
            <a:path path="shape">
              <a:fillToRect l="50000" t="50000" r="50000" b="50000"/>
            </a:path>
          </a:gradFill>
          <a:ln w="9525" algn="ctr">
            <a:solidFill>
              <a:srgbClr val="FFFFFF"/>
            </a:solidFill>
            <a:round/>
            <a:headEnd/>
            <a:tailEnd/>
          </a:ln>
        </p:spPr>
        <p:txBody>
          <a:bodyPr/>
          <a:lstStyle/>
          <a:p>
            <a:pPr algn="ctr"/>
            <a:r>
              <a:rPr lang="ar-SA" sz="2000" b="1">
                <a:solidFill>
                  <a:prstClr val="black"/>
                </a:solidFill>
                <a:latin typeface="Times New Roman" pitchFamily="18" charset="0"/>
                <a:cs typeface="Simplified Arabic" pitchFamily="18" charset="-78"/>
              </a:rPr>
              <a:t>تنظيف</a:t>
            </a:r>
            <a:endParaRPr lang="en-US" sz="2000" b="1">
              <a:solidFill>
                <a:prstClr val="black"/>
              </a:solidFill>
              <a:latin typeface="Times New Roman" pitchFamily="18" charset="0"/>
              <a:cs typeface="Simplified Arabic" pitchFamily="18" charset="-78"/>
            </a:endParaRPr>
          </a:p>
        </p:txBody>
      </p:sp>
      <p:sp>
        <p:nvSpPr>
          <p:cNvPr id="17" name="AutoShape 17"/>
          <p:cNvSpPr>
            <a:spLocks noChangeArrowheads="1"/>
          </p:cNvSpPr>
          <p:nvPr/>
        </p:nvSpPr>
        <p:spPr bwMode="auto">
          <a:xfrm>
            <a:off x="2714625" y="1352550"/>
            <a:ext cx="863600" cy="419100"/>
          </a:xfrm>
          <a:prstGeom prst="roundRect">
            <a:avLst>
              <a:gd name="adj" fmla="val 16667"/>
            </a:avLst>
          </a:prstGeom>
          <a:gradFill rotWithShape="1">
            <a:gsLst>
              <a:gs pos="0">
                <a:srgbClr val="9EECD8"/>
              </a:gs>
              <a:gs pos="100000">
                <a:srgbClr val="00CC99"/>
              </a:gs>
            </a:gsLst>
            <a:path path="shape">
              <a:fillToRect l="50000" t="50000" r="50000" b="50000"/>
            </a:path>
          </a:gradFill>
          <a:ln w="9525" algn="ctr">
            <a:solidFill>
              <a:srgbClr val="FFFFFF"/>
            </a:solidFill>
            <a:round/>
            <a:headEnd/>
            <a:tailEnd/>
          </a:ln>
        </p:spPr>
        <p:txBody>
          <a:bodyPr/>
          <a:lstStyle/>
          <a:p>
            <a:pPr algn="ctr"/>
            <a:r>
              <a:rPr lang="ar-SA" sz="2000" b="1">
                <a:solidFill>
                  <a:prstClr val="black"/>
                </a:solidFill>
                <a:latin typeface="Times New Roman" pitchFamily="18" charset="0"/>
                <a:cs typeface="Simplified Arabic" pitchFamily="18" charset="-78"/>
              </a:rPr>
              <a:t>فرز</a:t>
            </a:r>
            <a:endParaRPr lang="en-US" sz="2000" b="1">
              <a:solidFill>
                <a:prstClr val="black"/>
              </a:solidFill>
              <a:latin typeface="Times New Roman" pitchFamily="18" charset="0"/>
              <a:cs typeface="Simplified Arabic" pitchFamily="18" charset="-78"/>
            </a:endParaRPr>
          </a:p>
        </p:txBody>
      </p:sp>
      <p:sp>
        <p:nvSpPr>
          <p:cNvPr id="18" name="AutoShape 18"/>
          <p:cNvSpPr>
            <a:spLocks noChangeArrowheads="1"/>
          </p:cNvSpPr>
          <p:nvPr/>
        </p:nvSpPr>
        <p:spPr bwMode="auto">
          <a:xfrm>
            <a:off x="2714625" y="1851025"/>
            <a:ext cx="863600" cy="425450"/>
          </a:xfrm>
          <a:prstGeom prst="roundRect">
            <a:avLst>
              <a:gd name="adj" fmla="val 16667"/>
            </a:avLst>
          </a:prstGeom>
          <a:gradFill rotWithShape="1">
            <a:gsLst>
              <a:gs pos="0">
                <a:srgbClr val="9EECD8"/>
              </a:gs>
              <a:gs pos="100000">
                <a:srgbClr val="00CC99"/>
              </a:gs>
            </a:gsLst>
            <a:path path="shape">
              <a:fillToRect l="50000" t="50000" r="50000" b="50000"/>
            </a:path>
          </a:gradFill>
          <a:ln w="9525" algn="ctr">
            <a:solidFill>
              <a:srgbClr val="FFFFFF"/>
            </a:solidFill>
            <a:round/>
            <a:headEnd/>
            <a:tailEnd/>
          </a:ln>
        </p:spPr>
        <p:txBody>
          <a:bodyPr/>
          <a:lstStyle/>
          <a:p>
            <a:pPr algn="ctr"/>
            <a:r>
              <a:rPr lang="ar-SA" sz="2000" b="1">
                <a:solidFill>
                  <a:prstClr val="black"/>
                </a:solidFill>
                <a:latin typeface="Times New Roman" pitchFamily="18" charset="0"/>
                <a:cs typeface="Simplified Arabic" pitchFamily="18" charset="-78"/>
              </a:rPr>
              <a:t>تدريج</a:t>
            </a:r>
            <a:endParaRPr lang="en-US" sz="2000" b="1">
              <a:solidFill>
                <a:prstClr val="black"/>
              </a:solidFill>
              <a:latin typeface="Times New Roman" pitchFamily="18" charset="0"/>
              <a:cs typeface="Simplified Arabic" pitchFamily="18" charset="-78"/>
            </a:endParaRPr>
          </a:p>
        </p:txBody>
      </p:sp>
      <p:sp>
        <p:nvSpPr>
          <p:cNvPr id="19" name="AutoShape 19"/>
          <p:cNvSpPr>
            <a:spLocks noChangeArrowheads="1"/>
          </p:cNvSpPr>
          <p:nvPr/>
        </p:nvSpPr>
        <p:spPr bwMode="auto">
          <a:xfrm>
            <a:off x="2698750" y="2347913"/>
            <a:ext cx="863600" cy="584200"/>
          </a:xfrm>
          <a:prstGeom prst="roundRect">
            <a:avLst>
              <a:gd name="adj" fmla="val 16667"/>
            </a:avLst>
          </a:prstGeom>
          <a:gradFill rotWithShape="1">
            <a:gsLst>
              <a:gs pos="0">
                <a:srgbClr val="9EECD8"/>
              </a:gs>
              <a:gs pos="100000">
                <a:srgbClr val="00CC99"/>
              </a:gs>
            </a:gsLst>
            <a:path path="shape">
              <a:fillToRect l="50000" t="50000" r="50000" b="50000"/>
            </a:path>
          </a:gradFill>
          <a:ln w="9525" algn="ctr">
            <a:solidFill>
              <a:srgbClr val="FFFFFF"/>
            </a:solidFill>
            <a:round/>
            <a:headEnd/>
            <a:tailEnd/>
          </a:ln>
        </p:spPr>
        <p:txBody>
          <a:bodyPr/>
          <a:lstStyle/>
          <a:p>
            <a:pPr algn="ctr">
              <a:lnSpc>
                <a:spcPct val="75000"/>
              </a:lnSpc>
            </a:pPr>
            <a:r>
              <a:rPr lang="ar-SA" sz="2000" b="1">
                <a:solidFill>
                  <a:prstClr val="black"/>
                </a:solidFill>
                <a:latin typeface="Times New Roman" pitchFamily="18" charset="0"/>
                <a:cs typeface="Simplified Arabic" pitchFamily="18" charset="-78"/>
              </a:rPr>
              <a:t>تبريد</a:t>
            </a:r>
            <a:r>
              <a:rPr lang="ar-SA" sz="1600" b="1">
                <a:solidFill>
                  <a:prstClr val="black"/>
                </a:solidFill>
                <a:latin typeface="Times New Roman" pitchFamily="18" charset="0"/>
                <a:cs typeface="Simplified Arabic" pitchFamily="18" charset="-78"/>
              </a:rPr>
              <a:t> </a:t>
            </a:r>
            <a:r>
              <a:rPr lang="ar-SA" sz="2000" b="1">
                <a:solidFill>
                  <a:prstClr val="black"/>
                </a:solidFill>
                <a:latin typeface="Times New Roman" pitchFamily="18" charset="0"/>
                <a:cs typeface="Simplified Arabic" pitchFamily="18" charset="-78"/>
              </a:rPr>
              <a:t>أولي</a:t>
            </a:r>
            <a:endParaRPr lang="en-US" sz="2000" b="1">
              <a:solidFill>
                <a:prstClr val="black"/>
              </a:solidFill>
              <a:latin typeface="Times New Roman" pitchFamily="18" charset="0"/>
              <a:cs typeface="Simplified Arabic" pitchFamily="18" charset="-78"/>
            </a:endParaRPr>
          </a:p>
        </p:txBody>
      </p:sp>
      <p:sp>
        <p:nvSpPr>
          <p:cNvPr id="20" name="Line 20"/>
          <p:cNvSpPr>
            <a:spLocks noChangeShapeType="1"/>
          </p:cNvSpPr>
          <p:nvPr/>
        </p:nvSpPr>
        <p:spPr bwMode="auto">
          <a:xfrm>
            <a:off x="3629025" y="365125"/>
            <a:ext cx="6350" cy="3783013"/>
          </a:xfrm>
          <a:prstGeom prst="line">
            <a:avLst/>
          </a:prstGeom>
          <a:noFill/>
          <a:ln w="57150" cmpd="thinThick">
            <a:solidFill>
              <a:srgbClr val="0000FF"/>
            </a:solidFill>
            <a:round/>
            <a:headEnd/>
            <a:tailEnd/>
          </a:ln>
        </p:spPr>
        <p:txBody>
          <a:bodyPr/>
          <a:lstStyle/>
          <a:p>
            <a:endParaRPr lang="ar-IQ">
              <a:solidFill>
                <a:prstClr val="black"/>
              </a:solidFill>
            </a:endParaRPr>
          </a:p>
        </p:txBody>
      </p:sp>
      <p:sp>
        <p:nvSpPr>
          <p:cNvPr id="21" name="Line 21"/>
          <p:cNvSpPr>
            <a:spLocks noChangeShapeType="1"/>
          </p:cNvSpPr>
          <p:nvPr/>
        </p:nvSpPr>
        <p:spPr bwMode="auto">
          <a:xfrm>
            <a:off x="3629025" y="2276475"/>
            <a:ext cx="317500" cy="0"/>
          </a:xfrm>
          <a:prstGeom prst="line">
            <a:avLst/>
          </a:prstGeom>
          <a:noFill/>
          <a:ln w="76200" cmpd="tri">
            <a:solidFill>
              <a:srgbClr val="0000FF"/>
            </a:solidFill>
            <a:round/>
            <a:headEnd/>
            <a:tailEnd/>
          </a:ln>
        </p:spPr>
        <p:txBody>
          <a:bodyPr/>
          <a:lstStyle/>
          <a:p>
            <a:endParaRPr lang="ar-IQ">
              <a:solidFill>
                <a:prstClr val="black"/>
              </a:solidFill>
            </a:endParaRPr>
          </a:p>
        </p:txBody>
      </p:sp>
      <p:sp>
        <p:nvSpPr>
          <p:cNvPr id="22" name="AutoShape 22"/>
          <p:cNvSpPr>
            <a:spLocks noChangeArrowheads="1"/>
          </p:cNvSpPr>
          <p:nvPr/>
        </p:nvSpPr>
        <p:spPr bwMode="auto">
          <a:xfrm>
            <a:off x="6486525" y="5143500"/>
            <a:ext cx="114300" cy="314325"/>
          </a:xfrm>
          <a:prstGeom prst="downArrow">
            <a:avLst>
              <a:gd name="adj1" fmla="val 50000"/>
              <a:gd name="adj2" fmla="val 68750"/>
            </a:avLst>
          </a:prstGeom>
          <a:solidFill>
            <a:srgbClr val="0000FF"/>
          </a:solidFill>
          <a:ln w="9525">
            <a:solidFill>
              <a:srgbClr val="FFFFFF"/>
            </a:solidFill>
            <a:miter lim="800000"/>
            <a:headEnd/>
            <a:tailEnd/>
          </a:ln>
        </p:spPr>
        <p:txBody>
          <a:bodyPr wrap="none" anchor="ctr"/>
          <a:lstStyle/>
          <a:p>
            <a:endParaRPr lang="ar-IQ">
              <a:solidFill>
                <a:prstClr val="black"/>
              </a:solidFill>
            </a:endParaRPr>
          </a:p>
        </p:txBody>
      </p:sp>
      <p:sp>
        <p:nvSpPr>
          <p:cNvPr id="23" name="AutoShape 23"/>
          <p:cNvSpPr>
            <a:spLocks noChangeArrowheads="1"/>
          </p:cNvSpPr>
          <p:nvPr/>
        </p:nvSpPr>
        <p:spPr bwMode="auto">
          <a:xfrm>
            <a:off x="2698750" y="3644900"/>
            <a:ext cx="863600" cy="496888"/>
          </a:xfrm>
          <a:prstGeom prst="roundRect">
            <a:avLst>
              <a:gd name="adj" fmla="val 16667"/>
            </a:avLst>
          </a:prstGeom>
          <a:gradFill rotWithShape="1">
            <a:gsLst>
              <a:gs pos="0">
                <a:srgbClr val="9EECD8"/>
              </a:gs>
              <a:gs pos="100000">
                <a:srgbClr val="00CC99"/>
              </a:gs>
            </a:gsLst>
            <a:path path="shape">
              <a:fillToRect l="50000" t="50000" r="50000" b="50000"/>
            </a:path>
          </a:gradFill>
          <a:ln w="9525">
            <a:solidFill>
              <a:srgbClr val="FFFFFF"/>
            </a:solidFill>
            <a:round/>
            <a:headEnd/>
            <a:tailEnd/>
          </a:ln>
        </p:spPr>
        <p:txBody>
          <a:bodyPr/>
          <a:lstStyle/>
          <a:p>
            <a:pPr algn="ctr"/>
            <a:r>
              <a:rPr lang="ar-SA" sz="2000" b="1">
                <a:solidFill>
                  <a:prstClr val="black"/>
                </a:solidFill>
                <a:latin typeface="Times New Roman" pitchFamily="18" charset="0"/>
                <a:cs typeface="Simplified Arabic" pitchFamily="18" charset="-78"/>
              </a:rPr>
              <a:t>تعبئة</a:t>
            </a:r>
            <a:endParaRPr lang="en-US" sz="2000" b="1">
              <a:solidFill>
                <a:prstClr val="black"/>
              </a:solidFill>
              <a:latin typeface="Times New Roman" pitchFamily="18" charset="0"/>
              <a:cs typeface="Simplified Arabic" pitchFamily="18" charset="-78"/>
            </a:endParaRPr>
          </a:p>
        </p:txBody>
      </p:sp>
      <p:sp>
        <p:nvSpPr>
          <p:cNvPr id="24" name="AutoShape 24"/>
          <p:cNvSpPr>
            <a:spLocks noChangeArrowheads="1"/>
          </p:cNvSpPr>
          <p:nvPr/>
        </p:nvSpPr>
        <p:spPr bwMode="auto">
          <a:xfrm>
            <a:off x="2555875" y="2997200"/>
            <a:ext cx="1008063" cy="595313"/>
          </a:xfrm>
          <a:prstGeom prst="roundRect">
            <a:avLst>
              <a:gd name="adj" fmla="val 16667"/>
            </a:avLst>
          </a:prstGeom>
          <a:gradFill rotWithShape="1">
            <a:gsLst>
              <a:gs pos="0">
                <a:srgbClr val="9EECD8"/>
              </a:gs>
              <a:gs pos="100000">
                <a:srgbClr val="00CC99"/>
              </a:gs>
            </a:gsLst>
            <a:path path="shape">
              <a:fillToRect l="50000" t="50000" r="50000" b="50000"/>
            </a:path>
          </a:gradFill>
          <a:ln w="9525">
            <a:solidFill>
              <a:srgbClr val="FFFFFF"/>
            </a:solidFill>
            <a:round/>
            <a:headEnd/>
            <a:tailEnd/>
          </a:ln>
        </p:spPr>
        <p:txBody>
          <a:bodyPr/>
          <a:lstStyle/>
          <a:p>
            <a:pPr algn="ctr">
              <a:lnSpc>
                <a:spcPct val="85000"/>
              </a:lnSpc>
            </a:pPr>
            <a:r>
              <a:rPr lang="ar-SA" sz="2000" b="1">
                <a:solidFill>
                  <a:prstClr val="black"/>
                </a:solidFill>
                <a:latin typeface="Times New Roman" pitchFamily="18" charset="0"/>
                <a:cs typeface="Simplified Arabic" pitchFamily="18" charset="-78"/>
              </a:rPr>
              <a:t>معاملات خاصة</a:t>
            </a:r>
            <a:endParaRPr lang="en-US" sz="2000" b="1">
              <a:solidFill>
                <a:prstClr val="black"/>
              </a:solidFill>
              <a:latin typeface="Times New Roman" pitchFamily="18" charset="0"/>
              <a:cs typeface="Simplified Arabic" pitchFamily="18" charset="-78"/>
            </a:endParaRPr>
          </a:p>
        </p:txBody>
      </p:sp>
      <p:sp>
        <p:nvSpPr>
          <p:cNvPr id="25" name="AutoShape 25"/>
          <p:cNvSpPr>
            <a:spLocks noChangeArrowheads="1"/>
          </p:cNvSpPr>
          <p:nvPr/>
        </p:nvSpPr>
        <p:spPr bwMode="auto">
          <a:xfrm>
            <a:off x="2714625" y="331788"/>
            <a:ext cx="863600" cy="444500"/>
          </a:xfrm>
          <a:prstGeom prst="roundRect">
            <a:avLst>
              <a:gd name="adj" fmla="val 16667"/>
            </a:avLst>
          </a:prstGeom>
          <a:gradFill rotWithShape="1">
            <a:gsLst>
              <a:gs pos="0">
                <a:srgbClr val="9EECD8"/>
              </a:gs>
              <a:gs pos="100000">
                <a:srgbClr val="00CC99"/>
              </a:gs>
            </a:gsLst>
            <a:path path="shape">
              <a:fillToRect l="50000" t="50000" r="50000" b="50000"/>
            </a:path>
          </a:gradFill>
          <a:ln w="9525" algn="ctr">
            <a:solidFill>
              <a:srgbClr val="FFFFFF"/>
            </a:solidFill>
            <a:round/>
            <a:headEnd/>
            <a:tailEnd/>
          </a:ln>
        </p:spPr>
        <p:txBody>
          <a:bodyPr/>
          <a:lstStyle/>
          <a:p>
            <a:pPr algn="ctr"/>
            <a:r>
              <a:rPr lang="ar-SA" sz="2000" b="1">
                <a:solidFill>
                  <a:prstClr val="black"/>
                </a:solidFill>
                <a:latin typeface="Times New Roman" pitchFamily="18" charset="0"/>
                <a:cs typeface="Simplified Arabic" pitchFamily="18" charset="-78"/>
              </a:rPr>
              <a:t>استلام</a:t>
            </a:r>
            <a:endParaRPr lang="en-US" sz="2000" b="1">
              <a:solidFill>
                <a:prstClr val="black"/>
              </a:solidFill>
              <a:latin typeface="Times New Roman" pitchFamily="18" charset="0"/>
              <a:cs typeface="Simplified Arabic" pitchFamily="18" charset="-78"/>
            </a:endParaRPr>
          </a:p>
        </p:txBody>
      </p:sp>
      <p:sp>
        <p:nvSpPr>
          <p:cNvPr id="26" name="_s1032"/>
          <p:cNvSpPr>
            <a:spLocks noChangeArrowheads="1"/>
          </p:cNvSpPr>
          <p:nvPr/>
        </p:nvSpPr>
        <p:spPr bwMode="auto">
          <a:xfrm>
            <a:off x="4211638" y="3068638"/>
            <a:ext cx="1716087" cy="1223962"/>
          </a:xfrm>
          <a:prstGeom prst="cube">
            <a:avLst>
              <a:gd name="adj" fmla="val 4019"/>
            </a:avLst>
          </a:prstGeom>
          <a:gradFill rotWithShape="0">
            <a:gsLst>
              <a:gs pos="0">
                <a:srgbClr val="97CDCC">
                  <a:alpha val="39998"/>
                </a:srgbClr>
              </a:gs>
              <a:gs pos="100000">
                <a:srgbClr val="FFFFFF"/>
              </a:gs>
            </a:gsLst>
            <a:lin ang="5400000" scaled="1"/>
          </a:gradFill>
          <a:ln w="9525">
            <a:solidFill>
              <a:srgbClr val="97CDCC"/>
            </a:solidFill>
            <a:miter lim="800000"/>
            <a:headEnd/>
            <a:tailEnd/>
          </a:ln>
        </p:spPr>
        <p:txBody>
          <a:bodyPr lIns="0" tIns="0" rIns="0" bIns="0" anchor="ctr"/>
          <a:lstStyle/>
          <a:p>
            <a:pPr marL="266700" indent="-266700" algn="ctr">
              <a:lnSpc>
                <a:spcPct val="136000"/>
              </a:lnSpc>
              <a:tabLst>
                <a:tab pos="622300" algn="r"/>
              </a:tabLst>
            </a:pPr>
            <a:endParaRPr lang="ar-SA" sz="1900" b="1">
              <a:solidFill>
                <a:prstClr val="black"/>
              </a:solidFill>
              <a:latin typeface="Times New Roman" pitchFamily="18" charset="0"/>
              <a:cs typeface="Simplified Arabic" pitchFamily="18" charset="-78"/>
            </a:endParaRPr>
          </a:p>
          <a:p>
            <a:pPr marL="266700" indent="-266700" algn="ctr">
              <a:lnSpc>
                <a:spcPct val="136000"/>
              </a:lnSpc>
              <a:tabLst>
                <a:tab pos="622300" algn="r"/>
              </a:tabLst>
            </a:pPr>
            <a:r>
              <a:rPr lang="ar-SA" sz="1900" b="1">
                <a:solidFill>
                  <a:prstClr val="black"/>
                </a:solidFill>
                <a:latin typeface="Times New Roman" pitchFamily="18" charset="0"/>
                <a:cs typeface="Simplified Arabic" pitchFamily="18" charset="-78"/>
              </a:rPr>
              <a:t>التخزين</a:t>
            </a:r>
            <a:endParaRPr lang="en-US" sz="1700">
              <a:solidFill>
                <a:prstClr val="black"/>
              </a:solidFill>
              <a:latin typeface="Times New Roman" pitchFamily="18" charset="0"/>
              <a:cs typeface="Simplified Arabic" pitchFamily="18" charset="-78"/>
            </a:endParaRPr>
          </a:p>
          <a:p>
            <a:pPr marL="266700" indent="-266700" algn="ctr">
              <a:buFontTx/>
              <a:buChar char="•"/>
              <a:tabLst>
                <a:tab pos="622300" algn="r"/>
              </a:tabLst>
            </a:pPr>
            <a:r>
              <a:rPr lang="ar-SA" sz="1500" b="1">
                <a:solidFill>
                  <a:prstClr val="black"/>
                </a:solidFill>
                <a:latin typeface="Times New Roman" pitchFamily="18" charset="0"/>
                <a:cs typeface="Simplified Arabic" pitchFamily="18" charset="-78"/>
              </a:rPr>
              <a:t>درجة حرارة</a:t>
            </a:r>
          </a:p>
          <a:p>
            <a:pPr marL="266700" indent="-266700" algn="ctr">
              <a:buFontTx/>
              <a:buChar char="•"/>
              <a:tabLst>
                <a:tab pos="622300" algn="r"/>
              </a:tabLst>
            </a:pPr>
            <a:r>
              <a:rPr lang="ar-SA" sz="1500" b="1">
                <a:solidFill>
                  <a:prstClr val="black"/>
                </a:solidFill>
                <a:latin typeface="Times New Roman" pitchFamily="18" charset="0"/>
                <a:cs typeface="Simplified Arabic" pitchFamily="18" charset="-78"/>
              </a:rPr>
              <a:t>رطوبة نسبية</a:t>
            </a:r>
          </a:p>
          <a:p>
            <a:pPr marL="266700" indent="-266700" algn="ctr">
              <a:buFontTx/>
              <a:buChar char="•"/>
              <a:tabLst>
                <a:tab pos="622300" algn="r"/>
              </a:tabLst>
            </a:pPr>
            <a:r>
              <a:rPr lang="ar-SA" sz="1500" b="1">
                <a:solidFill>
                  <a:prstClr val="black"/>
                </a:solidFill>
                <a:latin typeface="Times New Roman" pitchFamily="18" charset="0"/>
                <a:cs typeface="Simplified Arabic" pitchFamily="18" charset="-78"/>
              </a:rPr>
              <a:t>نسب الغازات</a:t>
            </a:r>
          </a:p>
          <a:p>
            <a:pPr marL="266700" indent="-266700" algn="ctr">
              <a:tabLst>
                <a:tab pos="622300" algn="r"/>
              </a:tabLst>
            </a:pPr>
            <a:endParaRPr lang="en-US" sz="1500" b="1">
              <a:solidFill>
                <a:prstClr val="black"/>
              </a:solidFill>
              <a:latin typeface="Times New Roman" pitchFamily="18" charset="0"/>
              <a:cs typeface="AL-Mohanad" pitchFamily="2" charset="-78"/>
            </a:endParaRPr>
          </a:p>
          <a:p>
            <a:pPr marL="266700" indent="-266700" algn="ctr">
              <a:tabLst>
                <a:tab pos="622300" algn="r"/>
              </a:tabLst>
            </a:pPr>
            <a:endParaRPr lang="en-US">
              <a:solidFill>
                <a:prstClr val="black"/>
              </a:solidFill>
            </a:endParaRPr>
          </a:p>
        </p:txBody>
      </p:sp>
      <p:sp>
        <p:nvSpPr>
          <p:cNvPr id="27" name="AutoShape 27"/>
          <p:cNvSpPr>
            <a:spLocks noChangeArrowheads="1"/>
          </p:cNvSpPr>
          <p:nvPr/>
        </p:nvSpPr>
        <p:spPr bwMode="auto">
          <a:xfrm>
            <a:off x="5030788" y="681038"/>
            <a:ext cx="117475" cy="371475"/>
          </a:xfrm>
          <a:prstGeom prst="downArrow">
            <a:avLst>
              <a:gd name="adj1" fmla="val 50000"/>
              <a:gd name="adj2" fmla="val 79054"/>
            </a:avLst>
          </a:prstGeom>
          <a:solidFill>
            <a:srgbClr val="FF6600"/>
          </a:solidFill>
          <a:ln w="9525">
            <a:solidFill>
              <a:srgbClr val="FFFFFF"/>
            </a:solidFill>
            <a:miter lim="800000"/>
            <a:headEnd/>
            <a:tailEnd/>
          </a:ln>
        </p:spPr>
        <p:txBody>
          <a:bodyPr wrap="none" anchor="ctr"/>
          <a:lstStyle/>
          <a:p>
            <a:endParaRPr lang="ar-IQ">
              <a:solidFill>
                <a:prstClr val="black"/>
              </a:solidFill>
            </a:endParaRPr>
          </a:p>
        </p:txBody>
      </p:sp>
      <p:sp>
        <p:nvSpPr>
          <p:cNvPr id="28" name="Line 28"/>
          <p:cNvSpPr>
            <a:spLocks noChangeShapeType="1"/>
          </p:cNvSpPr>
          <p:nvPr/>
        </p:nvSpPr>
        <p:spPr bwMode="auto">
          <a:xfrm>
            <a:off x="2714625" y="5457825"/>
            <a:ext cx="4114800" cy="0"/>
          </a:xfrm>
          <a:prstGeom prst="line">
            <a:avLst/>
          </a:prstGeom>
          <a:noFill/>
          <a:ln w="9525">
            <a:solidFill>
              <a:srgbClr val="000000"/>
            </a:solidFill>
            <a:round/>
            <a:headEnd/>
            <a:tailEnd/>
          </a:ln>
        </p:spPr>
        <p:txBody>
          <a:bodyPr/>
          <a:lstStyle/>
          <a:p>
            <a:endParaRPr lang="ar-IQ">
              <a:solidFill>
                <a:prstClr val="black"/>
              </a:solidFill>
            </a:endParaRPr>
          </a:p>
        </p:txBody>
      </p:sp>
      <p:sp>
        <p:nvSpPr>
          <p:cNvPr id="29" name="AutoShape 29"/>
          <p:cNvSpPr>
            <a:spLocks noChangeArrowheads="1"/>
          </p:cNvSpPr>
          <p:nvPr/>
        </p:nvSpPr>
        <p:spPr bwMode="auto">
          <a:xfrm>
            <a:off x="4886325" y="4302125"/>
            <a:ext cx="114300" cy="420688"/>
          </a:xfrm>
          <a:prstGeom prst="downArrow">
            <a:avLst>
              <a:gd name="adj1" fmla="val 50000"/>
              <a:gd name="adj2" fmla="val 92014"/>
            </a:avLst>
          </a:prstGeom>
          <a:solidFill>
            <a:srgbClr val="FF6600"/>
          </a:solidFill>
          <a:ln w="9525">
            <a:solidFill>
              <a:srgbClr val="FFFFFF"/>
            </a:solidFill>
            <a:miter lim="800000"/>
            <a:headEnd/>
            <a:tailEnd/>
          </a:ln>
        </p:spPr>
        <p:txBody>
          <a:bodyPr wrap="none" anchor="ctr"/>
          <a:lstStyle/>
          <a:p>
            <a:endParaRPr lang="ar-IQ">
              <a:solidFill>
                <a:prstClr val="black"/>
              </a:solidFill>
            </a:endParaRPr>
          </a:p>
        </p:txBody>
      </p:sp>
      <p:sp>
        <p:nvSpPr>
          <p:cNvPr id="30" name="AutoShape 30"/>
          <p:cNvSpPr>
            <a:spLocks noChangeArrowheads="1"/>
          </p:cNvSpPr>
          <p:nvPr/>
        </p:nvSpPr>
        <p:spPr bwMode="auto">
          <a:xfrm>
            <a:off x="4886325" y="5143500"/>
            <a:ext cx="114300" cy="314325"/>
          </a:xfrm>
          <a:prstGeom prst="downArrow">
            <a:avLst>
              <a:gd name="adj1" fmla="val 50000"/>
              <a:gd name="adj2" fmla="val 68750"/>
            </a:avLst>
          </a:prstGeom>
          <a:solidFill>
            <a:srgbClr val="FF6600"/>
          </a:solidFill>
          <a:ln w="9525">
            <a:solidFill>
              <a:srgbClr val="FFFFFF"/>
            </a:solidFill>
            <a:miter lim="800000"/>
            <a:headEnd/>
            <a:tailEnd/>
          </a:ln>
        </p:spPr>
        <p:txBody>
          <a:bodyPr wrap="none" anchor="ctr"/>
          <a:lstStyle/>
          <a:p>
            <a:endParaRPr lang="ar-IQ">
              <a:solidFill>
                <a:prstClr val="black"/>
              </a:solidFill>
            </a:endParaRPr>
          </a:p>
        </p:txBody>
      </p:sp>
      <p:grpSp>
        <p:nvGrpSpPr>
          <p:cNvPr id="31" name="Group 31"/>
          <p:cNvGrpSpPr>
            <a:grpSpLocks/>
          </p:cNvGrpSpPr>
          <p:nvPr/>
        </p:nvGrpSpPr>
        <p:grpSpPr bwMode="auto">
          <a:xfrm>
            <a:off x="827584" y="1555750"/>
            <a:ext cx="1685429" cy="3144838"/>
            <a:chOff x="793" y="1358"/>
            <a:chExt cx="699" cy="1919"/>
          </a:xfrm>
        </p:grpSpPr>
        <p:sp>
          <p:nvSpPr>
            <p:cNvPr id="32" name="Oval 32"/>
            <p:cNvSpPr>
              <a:spLocks noChangeArrowheads="1"/>
            </p:cNvSpPr>
            <p:nvPr/>
          </p:nvSpPr>
          <p:spPr bwMode="auto">
            <a:xfrm>
              <a:off x="825" y="1358"/>
              <a:ext cx="400" cy="223"/>
            </a:xfrm>
            <a:prstGeom prst="ellipse">
              <a:avLst/>
            </a:prstGeom>
            <a:gradFill rotWithShape="1">
              <a:gsLst>
                <a:gs pos="0">
                  <a:srgbClr val="767676"/>
                </a:gs>
                <a:gs pos="50000">
                  <a:srgbClr val="FFFFFF"/>
                </a:gs>
                <a:gs pos="100000">
                  <a:srgbClr val="767676"/>
                </a:gs>
              </a:gsLst>
              <a:lin ang="5400000" scaled="1"/>
            </a:gradFill>
            <a:ln w="9525">
              <a:solidFill>
                <a:srgbClr val="33CCCC"/>
              </a:solidFill>
              <a:round/>
              <a:headEnd/>
              <a:tailEnd/>
            </a:ln>
          </p:spPr>
          <p:txBody>
            <a:bodyPr/>
            <a:lstStyle/>
            <a:p>
              <a:pPr algn="ctr">
                <a:lnSpc>
                  <a:spcPct val="120000"/>
                </a:lnSpc>
              </a:pPr>
              <a:r>
                <a:rPr lang="ar-SA" sz="1200" b="1">
                  <a:solidFill>
                    <a:prstClr val="black"/>
                  </a:solidFill>
                  <a:latin typeface="Times New Roman" pitchFamily="18" charset="0"/>
                  <a:cs typeface="Simplified Arabic" pitchFamily="18" charset="-78"/>
                </a:rPr>
                <a:t>سلق</a:t>
              </a:r>
              <a:endParaRPr lang="en-US">
                <a:solidFill>
                  <a:prstClr val="black"/>
                </a:solidFill>
              </a:endParaRPr>
            </a:p>
          </p:txBody>
        </p:sp>
        <p:sp>
          <p:nvSpPr>
            <p:cNvPr id="33" name="Line 33"/>
            <p:cNvSpPr>
              <a:spLocks noChangeShapeType="1"/>
            </p:cNvSpPr>
            <p:nvPr/>
          </p:nvSpPr>
          <p:spPr bwMode="auto">
            <a:xfrm>
              <a:off x="1292" y="2441"/>
              <a:ext cx="200" cy="0"/>
            </a:xfrm>
            <a:prstGeom prst="line">
              <a:avLst/>
            </a:prstGeom>
            <a:noFill/>
            <a:ln w="76200" cmpd="tri">
              <a:solidFill>
                <a:srgbClr val="008000"/>
              </a:solidFill>
              <a:round/>
              <a:headEnd/>
              <a:tailEnd/>
            </a:ln>
          </p:spPr>
          <p:txBody>
            <a:bodyPr/>
            <a:lstStyle/>
            <a:p>
              <a:endParaRPr lang="ar-IQ">
                <a:solidFill>
                  <a:prstClr val="black"/>
                </a:solidFill>
              </a:endParaRPr>
            </a:p>
          </p:txBody>
        </p:sp>
        <p:sp>
          <p:nvSpPr>
            <p:cNvPr id="34" name="Oval 34"/>
            <p:cNvSpPr>
              <a:spLocks noChangeArrowheads="1"/>
            </p:cNvSpPr>
            <p:nvPr/>
          </p:nvSpPr>
          <p:spPr bwMode="auto">
            <a:xfrm>
              <a:off x="825" y="2153"/>
              <a:ext cx="400" cy="223"/>
            </a:xfrm>
            <a:prstGeom prst="ellipse">
              <a:avLst/>
            </a:prstGeom>
            <a:gradFill rotWithShape="1">
              <a:gsLst>
                <a:gs pos="0">
                  <a:srgbClr val="767676"/>
                </a:gs>
                <a:gs pos="50000">
                  <a:srgbClr val="FFFFFF"/>
                </a:gs>
                <a:gs pos="100000">
                  <a:srgbClr val="767676"/>
                </a:gs>
              </a:gsLst>
              <a:lin ang="5400000" scaled="1"/>
            </a:gradFill>
            <a:ln w="9525">
              <a:solidFill>
                <a:srgbClr val="33CCCC"/>
              </a:solidFill>
              <a:round/>
              <a:headEnd/>
              <a:tailEnd/>
            </a:ln>
          </p:spPr>
          <p:txBody>
            <a:bodyPr/>
            <a:lstStyle/>
            <a:p>
              <a:pPr algn="ctr">
                <a:lnSpc>
                  <a:spcPct val="112000"/>
                </a:lnSpc>
              </a:pPr>
              <a:r>
                <a:rPr lang="ar-SA" sz="1200" b="1">
                  <a:solidFill>
                    <a:prstClr val="black"/>
                  </a:solidFill>
                  <a:latin typeface="Times New Roman" pitchFamily="18" charset="0"/>
                  <a:cs typeface="Simplified Arabic" pitchFamily="18" charset="-78"/>
                </a:rPr>
                <a:t>تشميع</a:t>
              </a:r>
              <a:endParaRPr lang="en-US">
                <a:solidFill>
                  <a:prstClr val="black"/>
                </a:solidFill>
              </a:endParaRPr>
            </a:p>
          </p:txBody>
        </p:sp>
        <p:sp>
          <p:nvSpPr>
            <p:cNvPr id="35" name="Oval 35"/>
            <p:cNvSpPr>
              <a:spLocks noChangeArrowheads="1"/>
            </p:cNvSpPr>
            <p:nvPr/>
          </p:nvSpPr>
          <p:spPr bwMode="auto">
            <a:xfrm>
              <a:off x="825" y="1888"/>
              <a:ext cx="400" cy="242"/>
            </a:xfrm>
            <a:prstGeom prst="ellipse">
              <a:avLst/>
            </a:prstGeom>
            <a:gradFill rotWithShape="1">
              <a:gsLst>
                <a:gs pos="0">
                  <a:srgbClr val="767676"/>
                </a:gs>
                <a:gs pos="50000">
                  <a:srgbClr val="FFFFFF"/>
                </a:gs>
                <a:gs pos="100000">
                  <a:srgbClr val="767676"/>
                </a:gs>
              </a:gsLst>
              <a:lin ang="5400000" scaled="1"/>
            </a:gradFill>
            <a:ln w="9525">
              <a:solidFill>
                <a:srgbClr val="33CCCC"/>
              </a:solidFill>
              <a:round/>
              <a:headEnd/>
              <a:tailEnd/>
            </a:ln>
          </p:spPr>
          <p:txBody>
            <a:bodyPr/>
            <a:lstStyle/>
            <a:p>
              <a:pPr algn="ctr">
                <a:lnSpc>
                  <a:spcPct val="112000"/>
                </a:lnSpc>
              </a:pPr>
              <a:r>
                <a:rPr lang="ar-SA" sz="1200" b="1">
                  <a:solidFill>
                    <a:prstClr val="black"/>
                  </a:solidFill>
                  <a:latin typeface="Times New Roman" pitchFamily="18" charset="0"/>
                  <a:cs typeface="Simplified Arabic" pitchFamily="18" charset="-78"/>
                </a:rPr>
                <a:t>تشعيع</a:t>
              </a:r>
              <a:endParaRPr lang="en-US">
                <a:solidFill>
                  <a:prstClr val="black"/>
                </a:solidFill>
              </a:endParaRPr>
            </a:p>
          </p:txBody>
        </p:sp>
        <p:sp>
          <p:nvSpPr>
            <p:cNvPr id="36" name="Oval 36"/>
            <p:cNvSpPr>
              <a:spLocks noChangeArrowheads="1"/>
            </p:cNvSpPr>
            <p:nvPr/>
          </p:nvSpPr>
          <p:spPr bwMode="auto">
            <a:xfrm>
              <a:off x="793" y="2418"/>
              <a:ext cx="432" cy="430"/>
            </a:xfrm>
            <a:prstGeom prst="ellipse">
              <a:avLst/>
            </a:prstGeom>
            <a:gradFill rotWithShape="1">
              <a:gsLst>
                <a:gs pos="0">
                  <a:srgbClr val="767676"/>
                </a:gs>
                <a:gs pos="50000">
                  <a:srgbClr val="FFFFFF"/>
                </a:gs>
                <a:gs pos="100000">
                  <a:srgbClr val="767676"/>
                </a:gs>
              </a:gsLst>
              <a:lin ang="5400000" scaled="1"/>
            </a:gradFill>
            <a:ln w="9525">
              <a:solidFill>
                <a:srgbClr val="33CCCC"/>
              </a:solidFill>
              <a:round/>
              <a:headEnd/>
              <a:tailEnd/>
            </a:ln>
          </p:spPr>
          <p:txBody>
            <a:bodyPr/>
            <a:lstStyle/>
            <a:p>
              <a:pPr algn="ctr">
                <a:lnSpc>
                  <a:spcPct val="112000"/>
                </a:lnSpc>
              </a:pPr>
              <a:r>
                <a:rPr lang="ar-SA" sz="1200" b="1">
                  <a:solidFill>
                    <a:prstClr val="black"/>
                  </a:solidFill>
                  <a:latin typeface="Times New Roman" pitchFamily="18" charset="0"/>
                  <a:cs typeface="Simplified Arabic" pitchFamily="18" charset="-78"/>
                </a:rPr>
                <a:t>إنضاج صناعي</a:t>
              </a:r>
              <a:endParaRPr lang="en-US">
                <a:solidFill>
                  <a:prstClr val="black"/>
                </a:solidFill>
              </a:endParaRPr>
            </a:p>
          </p:txBody>
        </p:sp>
        <p:sp>
          <p:nvSpPr>
            <p:cNvPr id="37" name="Oval 37"/>
            <p:cNvSpPr>
              <a:spLocks noChangeArrowheads="1"/>
            </p:cNvSpPr>
            <p:nvPr/>
          </p:nvSpPr>
          <p:spPr bwMode="auto">
            <a:xfrm>
              <a:off x="825" y="1623"/>
              <a:ext cx="400" cy="223"/>
            </a:xfrm>
            <a:prstGeom prst="ellipse">
              <a:avLst/>
            </a:prstGeom>
            <a:gradFill rotWithShape="1">
              <a:gsLst>
                <a:gs pos="0">
                  <a:srgbClr val="767676"/>
                </a:gs>
                <a:gs pos="50000">
                  <a:srgbClr val="FFFFFF"/>
                </a:gs>
                <a:gs pos="100000">
                  <a:srgbClr val="767676"/>
                </a:gs>
              </a:gsLst>
              <a:lin ang="5400000" scaled="1"/>
            </a:gradFill>
            <a:ln w="9525">
              <a:solidFill>
                <a:srgbClr val="33CCCC"/>
              </a:solidFill>
              <a:round/>
              <a:headEnd/>
              <a:tailEnd/>
            </a:ln>
          </p:spPr>
          <p:txBody>
            <a:bodyPr/>
            <a:lstStyle/>
            <a:p>
              <a:pPr algn="ctr">
                <a:lnSpc>
                  <a:spcPct val="112000"/>
                </a:lnSpc>
              </a:pPr>
              <a:r>
                <a:rPr lang="ar-SA" sz="1200" b="1" dirty="0">
                  <a:solidFill>
                    <a:prstClr val="black"/>
                  </a:solidFill>
                  <a:latin typeface="Times New Roman" pitchFamily="18" charset="0"/>
                  <a:cs typeface="Simplified Arabic" pitchFamily="18" charset="-78"/>
                </a:rPr>
                <a:t>تقشير</a:t>
              </a:r>
              <a:endParaRPr lang="en-US" dirty="0">
                <a:solidFill>
                  <a:prstClr val="black"/>
                </a:solidFill>
              </a:endParaRPr>
            </a:p>
          </p:txBody>
        </p:sp>
        <p:sp>
          <p:nvSpPr>
            <p:cNvPr id="38" name="Line 38"/>
            <p:cNvSpPr>
              <a:spLocks noChangeShapeType="1"/>
            </p:cNvSpPr>
            <p:nvPr/>
          </p:nvSpPr>
          <p:spPr bwMode="auto">
            <a:xfrm flipH="1">
              <a:off x="1257" y="1398"/>
              <a:ext cx="0" cy="1855"/>
            </a:xfrm>
            <a:prstGeom prst="line">
              <a:avLst/>
            </a:prstGeom>
            <a:noFill/>
            <a:ln w="38100" cmpd="dbl">
              <a:solidFill>
                <a:srgbClr val="339966"/>
              </a:solidFill>
              <a:round/>
              <a:headEnd/>
              <a:tailEnd/>
            </a:ln>
          </p:spPr>
          <p:txBody>
            <a:bodyPr/>
            <a:lstStyle/>
            <a:p>
              <a:endParaRPr lang="ar-IQ">
                <a:solidFill>
                  <a:prstClr val="black"/>
                </a:solidFill>
              </a:endParaRPr>
            </a:p>
          </p:txBody>
        </p:sp>
        <p:sp>
          <p:nvSpPr>
            <p:cNvPr id="39" name="Oval 39"/>
            <p:cNvSpPr>
              <a:spLocks noChangeArrowheads="1"/>
            </p:cNvSpPr>
            <p:nvPr/>
          </p:nvSpPr>
          <p:spPr bwMode="auto">
            <a:xfrm>
              <a:off x="797" y="2882"/>
              <a:ext cx="432" cy="395"/>
            </a:xfrm>
            <a:prstGeom prst="ellipse">
              <a:avLst/>
            </a:prstGeom>
            <a:gradFill rotWithShape="1">
              <a:gsLst>
                <a:gs pos="0">
                  <a:srgbClr val="767676"/>
                </a:gs>
                <a:gs pos="50000">
                  <a:srgbClr val="FFFFFF"/>
                </a:gs>
                <a:gs pos="100000">
                  <a:srgbClr val="767676"/>
                </a:gs>
              </a:gsLst>
              <a:lin ang="5400000" scaled="1"/>
            </a:gradFill>
            <a:ln w="9525">
              <a:solidFill>
                <a:srgbClr val="33CCCC"/>
              </a:solidFill>
              <a:round/>
              <a:headEnd/>
              <a:tailEnd/>
            </a:ln>
          </p:spPr>
          <p:txBody>
            <a:bodyPr/>
            <a:lstStyle/>
            <a:p>
              <a:pPr algn="ctr">
                <a:lnSpc>
                  <a:spcPct val="112000"/>
                </a:lnSpc>
              </a:pPr>
              <a:r>
                <a:rPr lang="ar-SA" sz="1200" b="1">
                  <a:solidFill>
                    <a:prstClr val="black"/>
                  </a:solidFill>
                  <a:latin typeface="Times New Roman" pitchFamily="18" charset="0"/>
                  <a:cs typeface="Simplified Arabic" pitchFamily="18" charset="-78"/>
                </a:rPr>
                <a:t>مكافحة آفات</a:t>
              </a:r>
              <a:endParaRPr lang="en-US">
                <a:solidFill>
                  <a:prstClr val="black"/>
                </a:solidFill>
              </a:endParaRPr>
            </a:p>
          </p:txBody>
        </p:sp>
      </p:grpSp>
      <p:sp>
        <p:nvSpPr>
          <p:cNvPr id="40" name="Line 40"/>
          <p:cNvSpPr>
            <a:spLocks noChangeShapeType="1"/>
          </p:cNvSpPr>
          <p:nvPr/>
        </p:nvSpPr>
        <p:spPr bwMode="auto">
          <a:xfrm>
            <a:off x="5572125" y="4292600"/>
            <a:ext cx="0" cy="211138"/>
          </a:xfrm>
          <a:prstGeom prst="line">
            <a:avLst/>
          </a:prstGeom>
          <a:noFill/>
          <a:ln w="28575">
            <a:solidFill>
              <a:srgbClr val="FF6600"/>
            </a:solidFill>
            <a:round/>
            <a:headEnd/>
            <a:tailEnd/>
          </a:ln>
        </p:spPr>
        <p:txBody>
          <a:bodyPr/>
          <a:lstStyle/>
          <a:p>
            <a:endParaRPr lang="ar-IQ">
              <a:solidFill>
                <a:prstClr val="black"/>
              </a:solidFill>
            </a:endParaRPr>
          </a:p>
        </p:txBody>
      </p:sp>
      <p:sp>
        <p:nvSpPr>
          <p:cNvPr id="41" name="Line 41"/>
          <p:cNvSpPr>
            <a:spLocks noChangeShapeType="1"/>
          </p:cNvSpPr>
          <p:nvPr/>
        </p:nvSpPr>
        <p:spPr bwMode="auto">
          <a:xfrm>
            <a:off x="5572125" y="4497388"/>
            <a:ext cx="914400" cy="0"/>
          </a:xfrm>
          <a:prstGeom prst="line">
            <a:avLst/>
          </a:prstGeom>
          <a:noFill/>
          <a:ln w="19050">
            <a:solidFill>
              <a:srgbClr val="FF6600"/>
            </a:solidFill>
            <a:round/>
            <a:headEnd/>
            <a:tailEnd/>
          </a:ln>
        </p:spPr>
        <p:txBody>
          <a:bodyPr/>
          <a:lstStyle/>
          <a:p>
            <a:endParaRPr lang="ar-IQ">
              <a:solidFill>
                <a:prstClr val="black"/>
              </a:solidFill>
            </a:endParaRPr>
          </a:p>
        </p:txBody>
      </p:sp>
      <p:sp>
        <p:nvSpPr>
          <p:cNvPr id="42" name="Line 42"/>
          <p:cNvSpPr>
            <a:spLocks noChangeShapeType="1"/>
          </p:cNvSpPr>
          <p:nvPr/>
        </p:nvSpPr>
        <p:spPr bwMode="auto">
          <a:xfrm>
            <a:off x="6486525" y="4497388"/>
            <a:ext cx="0" cy="209550"/>
          </a:xfrm>
          <a:prstGeom prst="line">
            <a:avLst/>
          </a:prstGeom>
          <a:noFill/>
          <a:ln w="19050">
            <a:solidFill>
              <a:srgbClr val="FF6600"/>
            </a:solidFill>
            <a:round/>
            <a:headEnd/>
            <a:tailEnd type="triangle" w="med" len="med"/>
          </a:ln>
        </p:spPr>
        <p:txBody>
          <a:bodyPr/>
          <a:lstStyle/>
          <a:p>
            <a:endParaRPr lang="ar-IQ">
              <a:solidFill>
                <a:prstClr val="black"/>
              </a:solidFill>
            </a:endParaRPr>
          </a:p>
        </p:txBody>
      </p:sp>
      <p:sp>
        <p:nvSpPr>
          <p:cNvPr id="43" name="AutoShape 43"/>
          <p:cNvSpPr>
            <a:spLocks noChangeArrowheads="1"/>
          </p:cNvSpPr>
          <p:nvPr/>
        </p:nvSpPr>
        <p:spPr bwMode="auto">
          <a:xfrm>
            <a:off x="5030788" y="1400175"/>
            <a:ext cx="117475" cy="371475"/>
          </a:xfrm>
          <a:prstGeom prst="downArrow">
            <a:avLst>
              <a:gd name="adj1" fmla="val 50000"/>
              <a:gd name="adj2" fmla="val 79054"/>
            </a:avLst>
          </a:prstGeom>
          <a:solidFill>
            <a:srgbClr val="FF6600"/>
          </a:solidFill>
          <a:ln w="9525">
            <a:solidFill>
              <a:srgbClr val="FFFFFF"/>
            </a:solidFill>
            <a:miter lim="800000"/>
            <a:headEnd/>
            <a:tailEnd/>
          </a:ln>
        </p:spPr>
        <p:txBody>
          <a:bodyPr wrap="none" anchor="ctr"/>
          <a:lstStyle/>
          <a:p>
            <a:endParaRPr lang="ar-IQ">
              <a:solidFill>
                <a:prstClr val="black"/>
              </a:solidFill>
            </a:endParaRPr>
          </a:p>
        </p:txBody>
      </p:sp>
      <p:sp>
        <p:nvSpPr>
          <p:cNvPr id="44" name="AutoShape 44"/>
          <p:cNvSpPr>
            <a:spLocks noChangeArrowheads="1"/>
          </p:cNvSpPr>
          <p:nvPr/>
        </p:nvSpPr>
        <p:spPr bwMode="auto">
          <a:xfrm>
            <a:off x="5030788" y="2662238"/>
            <a:ext cx="117475" cy="371475"/>
          </a:xfrm>
          <a:prstGeom prst="downArrow">
            <a:avLst>
              <a:gd name="adj1" fmla="val 50000"/>
              <a:gd name="adj2" fmla="val 79054"/>
            </a:avLst>
          </a:prstGeom>
          <a:solidFill>
            <a:srgbClr val="FF6600"/>
          </a:solidFill>
          <a:ln w="9525">
            <a:solidFill>
              <a:srgbClr val="FFFFFF"/>
            </a:solidFill>
            <a:miter lim="800000"/>
            <a:headEnd/>
            <a:tailEnd/>
          </a:ln>
        </p:spPr>
        <p:txBody>
          <a:bodyPr wrap="none" anchor="ctr"/>
          <a:lstStyle/>
          <a:p>
            <a:endParaRPr lang="ar-IQ">
              <a:solidFill>
                <a:prstClr val="black"/>
              </a:solidFill>
            </a:endParaRPr>
          </a:p>
        </p:txBody>
      </p:sp>
      <p:sp>
        <p:nvSpPr>
          <p:cNvPr id="45" name="Freeform 45"/>
          <p:cNvSpPr>
            <a:spLocks/>
          </p:cNvSpPr>
          <p:nvPr/>
        </p:nvSpPr>
        <p:spPr bwMode="auto">
          <a:xfrm>
            <a:off x="6246813" y="2252663"/>
            <a:ext cx="503237" cy="2447925"/>
          </a:xfrm>
          <a:custGeom>
            <a:avLst/>
            <a:gdLst>
              <a:gd name="T0" fmla="*/ 0 w 317"/>
              <a:gd name="T1" fmla="*/ 0 h 1542"/>
              <a:gd name="T2" fmla="*/ 798887835 w 317"/>
              <a:gd name="T3" fmla="*/ 0 h 1542"/>
              <a:gd name="T4" fmla="*/ 798887835 w 317"/>
              <a:gd name="T5" fmla="*/ 2147483647 h 1542"/>
              <a:gd name="T6" fmla="*/ 0 60000 65536"/>
              <a:gd name="T7" fmla="*/ 0 60000 65536"/>
              <a:gd name="T8" fmla="*/ 0 60000 65536"/>
              <a:gd name="T9" fmla="*/ 0 w 317"/>
              <a:gd name="T10" fmla="*/ 0 h 1542"/>
              <a:gd name="T11" fmla="*/ 317 w 317"/>
              <a:gd name="T12" fmla="*/ 1542 h 1542"/>
            </a:gdLst>
            <a:ahLst/>
            <a:cxnLst>
              <a:cxn ang="T6">
                <a:pos x="T0" y="T1"/>
              </a:cxn>
              <a:cxn ang="T7">
                <a:pos x="T2" y="T3"/>
              </a:cxn>
              <a:cxn ang="T8">
                <a:pos x="T4" y="T5"/>
              </a:cxn>
            </a:cxnLst>
            <a:rect l="T9" t="T10" r="T11" b="T12"/>
            <a:pathLst>
              <a:path w="317" h="1542">
                <a:moveTo>
                  <a:pt x="0" y="0"/>
                </a:moveTo>
                <a:lnTo>
                  <a:pt x="317" y="0"/>
                </a:lnTo>
                <a:lnTo>
                  <a:pt x="317" y="1542"/>
                </a:lnTo>
              </a:path>
            </a:pathLst>
          </a:custGeom>
          <a:noFill/>
          <a:ln w="63500" cmpd="sng">
            <a:solidFill>
              <a:schemeClr val="accent1"/>
            </a:solidFill>
            <a:round/>
            <a:headEnd type="none" w="med" len="med"/>
            <a:tailEnd type="triangle" w="med" len="med"/>
          </a:ln>
        </p:spPr>
        <p:txBody>
          <a:bodyPr/>
          <a:lstStyle/>
          <a:p>
            <a:endParaRPr lang="ar-IQ">
              <a:solidFill>
                <a:prstClr val="black"/>
              </a:solidFill>
            </a:endParaRPr>
          </a:p>
        </p:txBody>
      </p:sp>
      <p:sp>
        <p:nvSpPr>
          <p:cNvPr id="46" name="Rectangle 46"/>
          <p:cNvSpPr>
            <a:spLocks noChangeArrowheads="1"/>
          </p:cNvSpPr>
          <p:nvPr/>
        </p:nvSpPr>
        <p:spPr bwMode="auto">
          <a:xfrm>
            <a:off x="1814513" y="6308725"/>
            <a:ext cx="6718300" cy="457200"/>
          </a:xfrm>
          <a:prstGeom prst="rect">
            <a:avLst/>
          </a:prstGeom>
          <a:noFill/>
          <a:ln w="9525">
            <a:noFill/>
            <a:miter lim="800000"/>
            <a:headEnd/>
            <a:tailEnd/>
          </a:ln>
        </p:spPr>
        <p:txBody>
          <a:bodyPr wrap="none" anchor="ctr">
            <a:spAutoFit/>
          </a:bodyPr>
          <a:lstStyle/>
          <a:p>
            <a:r>
              <a:rPr lang="ar-SA" sz="2400" b="1">
                <a:solidFill>
                  <a:srgbClr val="000099"/>
                </a:solidFill>
                <a:cs typeface="Simplified Arabic" pitchFamily="18" charset="-78"/>
              </a:rPr>
              <a:t>أهم خطوات حصاد وتداول وتخزين وتسويق المحاصيل البستانية.</a:t>
            </a:r>
            <a:r>
              <a:rPr lang="ar-SA" sz="2400">
                <a:solidFill>
                  <a:srgbClr val="000099"/>
                </a:solidFill>
                <a:cs typeface="Simplified Arabic" pitchFamily="18" charset="-78"/>
              </a:rPr>
              <a:t> </a:t>
            </a:r>
          </a:p>
        </p:txBody>
      </p:sp>
    </p:spTree>
    <p:extLst>
      <p:ext uri="{BB962C8B-B14F-4D97-AF65-F5344CB8AC3E}">
        <p14:creationId xmlns:p14="http://schemas.microsoft.com/office/powerpoint/2010/main" val="36521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lide(fromTop)">
                                      <p:cBhvr>
                                        <p:cTn id="11" dur="500"/>
                                        <p:tgtEl>
                                          <p:spTgt spid="27"/>
                                        </p:tgtEl>
                                      </p:cBhvr>
                                    </p:animEffect>
                                  </p:childTnLst>
                                </p:cTn>
                              </p:par>
                            </p:childTnLst>
                          </p:cTn>
                        </p:par>
                        <p:par>
                          <p:cTn id="12" fill="hold">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500"/>
                                        <p:tgtEl>
                                          <p:spTgt spid="4"/>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slide(fromTop)">
                                      <p:cBhvr>
                                        <p:cTn id="19" dur="500"/>
                                        <p:tgtEl>
                                          <p:spTgt spid="43"/>
                                        </p:tgtEl>
                                      </p:cBhvr>
                                    </p:animEffect>
                                  </p:childTnLst>
                                </p:cTn>
                              </p:par>
                            </p:childTnLst>
                          </p:cTn>
                        </p:par>
                        <p:par>
                          <p:cTn id="20" fill="hold">
                            <p:stCondLst>
                              <p:cond delay="2000"/>
                            </p:stCondLst>
                            <p:childTnLst>
                              <p:par>
                                <p:cTn id="21" presetID="17"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ppt_x</p:attrName>
                                        </p:attrNameLst>
                                      </p:cBhvr>
                                      <p:tavLst>
                                        <p:tav tm="0">
                                          <p:val>
                                            <p:strVal val="#ppt_x"/>
                                          </p:val>
                                        </p:tav>
                                        <p:tav tm="100000">
                                          <p:val>
                                            <p:strVal val="#ppt_x"/>
                                          </p:val>
                                        </p:tav>
                                      </p:tavLst>
                                    </p:anim>
                                    <p:anim calcmode="lin" valueType="num">
                                      <p:cBhvr>
                                        <p:cTn id="24" dur="500" fill="hold"/>
                                        <p:tgtEl>
                                          <p:spTgt spid="5"/>
                                        </p:tgtEl>
                                        <p:attrNameLst>
                                          <p:attrName>ppt_y</p:attrName>
                                        </p:attrNameLst>
                                      </p:cBhvr>
                                      <p:tavLst>
                                        <p:tav tm="0">
                                          <p:val>
                                            <p:strVal val="#ppt_y-#ppt_h/2"/>
                                          </p:val>
                                        </p:tav>
                                        <p:tav tm="100000">
                                          <p:val>
                                            <p:strVal val="#ppt_y"/>
                                          </p:val>
                                        </p:tav>
                                      </p:tavLst>
                                    </p:anim>
                                    <p:anim calcmode="lin" valueType="num">
                                      <p:cBhvr>
                                        <p:cTn id="25" dur="500" fill="hold"/>
                                        <p:tgtEl>
                                          <p:spTgt spid="5"/>
                                        </p:tgtEl>
                                        <p:attrNameLst>
                                          <p:attrName>ppt_w</p:attrName>
                                        </p:attrNameLst>
                                      </p:cBhvr>
                                      <p:tavLst>
                                        <p:tav tm="0">
                                          <p:val>
                                            <p:strVal val="#ppt_w"/>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par>
                                <p:cTn id="27" presetID="35"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anim calcmode="lin" valueType="num">
                                      <p:cBhvr>
                                        <p:cTn id="30" dur="500" fill="hold"/>
                                        <p:tgtEl>
                                          <p:spTgt spid="21"/>
                                        </p:tgtEl>
                                        <p:attrNameLst>
                                          <p:attrName>style.rotation</p:attrName>
                                        </p:attrNameLst>
                                      </p:cBhvr>
                                      <p:tavLst>
                                        <p:tav tm="0">
                                          <p:val>
                                            <p:fltVal val="720"/>
                                          </p:val>
                                        </p:tav>
                                        <p:tav tm="100000">
                                          <p:val>
                                            <p:fltVal val="0"/>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ppt_w</p:attrName>
                                        </p:attrNameLst>
                                      </p:cBhvr>
                                      <p:tavLst>
                                        <p:tav tm="0">
                                          <p:val>
                                            <p:fltVal val="0"/>
                                          </p:val>
                                        </p:tav>
                                        <p:tav tm="100000">
                                          <p:val>
                                            <p:strVal val="#ppt_w"/>
                                          </p:val>
                                        </p:tav>
                                      </p:tavLst>
                                    </p:anim>
                                  </p:childTnLst>
                                </p:cTn>
                              </p:par>
                              <p:par>
                                <p:cTn id="33" presetID="43"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
                                        <p:tgtEl>
                                          <p:spTgt spid="20"/>
                                        </p:tgtEl>
                                      </p:cBhvr>
                                    </p:animEffect>
                                    <p:anim calcmode="lin" valueType="num">
                                      <p:cBhvr>
                                        <p:cTn id="36" dur="400" fill="hold"/>
                                        <p:tgtEl>
                                          <p:spTgt spid="20"/>
                                        </p:tgtEl>
                                        <p:attrNameLst>
                                          <p:attrName>ppt_x</p:attrName>
                                        </p:attrNameLst>
                                      </p:cBhvr>
                                      <p:tavLst>
                                        <p:tav tm="0">
                                          <p:val>
                                            <p:strVal val="#ppt_x"/>
                                          </p:val>
                                        </p:tav>
                                        <p:tav tm="100000">
                                          <p:val>
                                            <p:strVal val="#ppt_x"/>
                                          </p:val>
                                        </p:tav>
                                      </p:tavLst>
                                    </p:anim>
                                    <p:anim calcmode="lin" valueType="num">
                                      <p:cBhvr>
                                        <p:cTn id="37" dur="400" fill="hold"/>
                                        <p:tgtEl>
                                          <p:spTgt spid="20"/>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2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2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0" fill="hold">
                            <p:stCondLst>
                              <p:cond delay="3000"/>
                            </p:stCondLst>
                            <p:childTnLst>
                              <p:par>
                                <p:cTn id="41" presetID="18" presetClass="entr" presetSubtype="6"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strips(downRight)">
                                      <p:cBhvr>
                                        <p:cTn id="43" dur="2000"/>
                                        <p:tgtEl>
                                          <p:spTgt spid="45"/>
                                        </p:tgtEl>
                                      </p:cBhvr>
                                    </p:animEffect>
                                  </p:childTnLst>
                                </p:cTn>
                              </p:par>
                            </p:childTnLst>
                          </p:cTn>
                        </p:par>
                        <p:par>
                          <p:cTn id="44" fill="hold">
                            <p:stCondLst>
                              <p:cond delay="5000"/>
                            </p:stCondLst>
                            <p:childTnLst>
                              <p:par>
                                <p:cTn id="45" presetID="12" presetClass="entr" presetSubtype="1"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slide(fromTop)">
                                      <p:cBhvr>
                                        <p:cTn id="47" dur="500"/>
                                        <p:tgtEl>
                                          <p:spTgt spid="44"/>
                                        </p:tgtEl>
                                      </p:cBhvr>
                                    </p:animEffect>
                                  </p:childTnLst>
                                </p:cTn>
                              </p:par>
                            </p:childTnLst>
                          </p:cTn>
                        </p:par>
                        <p:par>
                          <p:cTn id="48" fill="hold">
                            <p:stCondLst>
                              <p:cond delay="5500"/>
                            </p:stCondLst>
                            <p:childTnLst>
                              <p:par>
                                <p:cTn id="49" presetID="53"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6000"/>
                            </p:stCondLst>
                            <p:childTnLst>
                              <p:par>
                                <p:cTn id="55" presetID="53"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6500"/>
                            </p:stCondLst>
                            <p:childTnLst>
                              <p:par>
                                <p:cTn id="61" presetID="53"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childTnLst>
                                </p:cTn>
                              </p:par>
                            </p:childTnLst>
                          </p:cTn>
                        </p:par>
                        <p:par>
                          <p:cTn id="66" fill="hold">
                            <p:stCondLst>
                              <p:cond delay="7000"/>
                            </p:stCondLst>
                            <p:childTnLst>
                              <p:par>
                                <p:cTn id="67" presetID="53" presetClass="entr" presetSubtype="0"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p:cTn id="69" dur="500" fill="hold"/>
                                        <p:tgtEl>
                                          <p:spTgt spid="18"/>
                                        </p:tgtEl>
                                        <p:attrNameLst>
                                          <p:attrName>ppt_w</p:attrName>
                                        </p:attrNameLst>
                                      </p:cBhvr>
                                      <p:tavLst>
                                        <p:tav tm="0">
                                          <p:val>
                                            <p:fltVal val="0"/>
                                          </p:val>
                                        </p:tav>
                                        <p:tav tm="100000">
                                          <p:val>
                                            <p:strVal val="#ppt_w"/>
                                          </p:val>
                                        </p:tav>
                                      </p:tavLst>
                                    </p:anim>
                                    <p:anim calcmode="lin" valueType="num">
                                      <p:cBhvr>
                                        <p:cTn id="70" dur="500" fill="hold"/>
                                        <p:tgtEl>
                                          <p:spTgt spid="18"/>
                                        </p:tgtEl>
                                        <p:attrNameLst>
                                          <p:attrName>ppt_h</p:attrName>
                                        </p:attrNameLst>
                                      </p:cBhvr>
                                      <p:tavLst>
                                        <p:tav tm="0">
                                          <p:val>
                                            <p:fltVal val="0"/>
                                          </p:val>
                                        </p:tav>
                                        <p:tav tm="100000">
                                          <p:val>
                                            <p:strVal val="#ppt_h"/>
                                          </p:val>
                                        </p:tav>
                                      </p:tavLst>
                                    </p:anim>
                                    <p:animEffect transition="in" filter="fade">
                                      <p:cBhvr>
                                        <p:cTn id="71" dur="500"/>
                                        <p:tgtEl>
                                          <p:spTgt spid="18"/>
                                        </p:tgtEl>
                                      </p:cBhvr>
                                    </p:animEffect>
                                  </p:childTnLst>
                                </p:cTn>
                              </p:par>
                            </p:childTnLst>
                          </p:cTn>
                        </p:par>
                        <p:par>
                          <p:cTn id="72" fill="hold">
                            <p:stCondLst>
                              <p:cond delay="7500"/>
                            </p:stCondLst>
                            <p:childTnLst>
                              <p:par>
                                <p:cTn id="73" presetID="53"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p:cTn id="75" dur="500" fill="hold"/>
                                        <p:tgtEl>
                                          <p:spTgt spid="19"/>
                                        </p:tgtEl>
                                        <p:attrNameLst>
                                          <p:attrName>ppt_w</p:attrName>
                                        </p:attrNameLst>
                                      </p:cBhvr>
                                      <p:tavLst>
                                        <p:tav tm="0">
                                          <p:val>
                                            <p:fltVal val="0"/>
                                          </p:val>
                                        </p:tav>
                                        <p:tav tm="100000">
                                          <p:val>
                                            <p:strVal val="#ppt_w"/>
                                          </p:val>
                                        </p:tav>
                                      </p:tavLst>
                                    </p:anim>
                                    <p:anim calcmode="lin" valueType="num">
                                      <p:cBhvr>
                                        <p:cTn id="76" dur="500" fill="hold"/>
                                        <p:tgtEl>
                                          <p:spTgt spid="19"/>
                                        </p:tgtEl>
                                        <p:attrNameLst>
                                          <p:attrName>ppt_h</p:attrName>
                                        </p:attrNameLst>
                                      </p:cBhvr>
                                      <p:tavLst>
                                        <p:tav tm="0">
                                          <p:val>
                                            <p:fltVal val="0"/>
                                          </p:val>
                                        </p:tav>
                                        <p:tav tm="100000">
                                          <p:val>
                                            <p:strVal val="#ppt_h"/>
                                          </p:val>
                                        </p:tav>
                                      </p:tavLst>
                                    </p:anim>
                                    <p:animEffect transition="in" filter="fade">
                                      <p:cBhvr>
                                        <p:cTn id="77" dur="500"/>
                                        <p:tgtEl>
                                          <p:spTgt spid="19"/>
                                        </p:tgtEl>
                                      </p:cBhvr>
                                    </p:animEffect>
                                  </p:childTnLst>
                                </p:cTn>
                              </p:par>
                            </p:childTnLst>
                          </p:cTn>
                        </p:par>
                        <p:par>
                          <p:cTn id="78" fill="hold">
                            <p:stCondLst>
                              <p:cond delay="8000"/>
                            </p:stCondLst>
                            <p:childTnLst>
                              <p:par>
                                <p:cTn id="79" presetID="53" presetClass="entr" presetSubtype="0"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p:cTn id="81" dur="500" fill="hold"/>
                                        <p:tgtEl>
                                          <p:spTgt spid="24"/>
                                        </p:tgtEl>
                                        <p:attrNameLst>
                                          <p:attrName>ppt_w</p:attrName>
                                        </p:attrNameLst>
                                      </p:cBhvr>
                                      <p:tavLst>
                                        <p:tav tm="0">
                                          <p:val>
                                            <p:fltVal val="0"/>
                                          </p:val>
                                        </p:tav>
                                        <p:tav tm="100000">
                                          <p:val>
                                            <p:strVal val="#ppt_w"/>
                                          </p:val>
                                        </p:tav>
                                      </p:tavLst>
                                    </p:anim>
                                    <p:anim calcmode="lin" valueType="num">
                                      <p:cBhvr>
                                        <p:cTn id="82" dur="500" fill="hold"/>
                                        <p:tgtEl>
                                          <p:spTgt spid="24"/>
                                        </p:tgtEl>
                                        <p:attrNameLst>
                                          <p:attrName>ppt_h</p:attrName>
                                        </p:attrNameLst>
                                      </p:cBhvr>
                                      <p:tavLst>
                                        <p:tav tm="0">
                                          <p:val>
                                            <p:fltVal val="0"/>
                                          </p:val>
                                        </p:tav>
                                        <p:tav tm="100000">
                                          <p:val>
                                            <p:strVal val="#ppt_h"/>
                                          </p:val>
                                        </p:tav>
                                      </p:tavLst>
                                    </p:anim>
                                    <p:animEffect transition="in" filter="fade">
                                      <p:cBhvr>
                                        <p:cTn id="83" dur="500"/>
                                        <p:tgtEl>
                                          <p:spTgt spid="24"/>
                                        </p:tgtEl>
                                      </p:cBhvr>
                                    </p:animEffect>
                                  </p:childTnLst>
                                </p:cTn>
                              </p:par>
                            </p:childTnLst>
                          </p:cTn>
                        </p:par>
                        <p:par>
                          <p:cTn id="84" fill="hold">
                            <p:stCondLst>
                              <p:cond delay="8500"/>
                            </p:stCondLst>
                            <p:childTnLst>
                              <p:par>
                                <p:cTn id="85" presetID="53" presetClass="entr" presetSubtype="0"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fltVal val="0"/>
                                          </p:val>
                                        </p:tav>
                                        <p:tav tm="100000">
                                          <p:val>
                                            <p:strVal val="#ppt_w"/>
                                          </p:val>
                                        </p:tav>
                                      </p:tavLst>
                                    </p:anim>
                                    <p:anim calcmode="lin" valueType="num">
                                      <p:cBhvr>
                                        <p:cTn id="88" dur="500" fill="hold"/>
                                        <p:tgtEl>
                                          <p:spTgt spid="23"/>
                                        </p:tgtEl>
                                        <p:attrNameLst>
                                          <p:attrName>ppt_h</p:attrName>
                                        </p:attrNameLst>
                                      </p:cBhvr>
                                      <p:tavLst>
                                        <p:tav tm="0">
                                          <p:val>
                                            <p:fltVal val="0"/>
                                          </p:val>
                                        </p:tav>
                                        <p:tav tm="100000">
                                          <p:val>
                                            <p:strVal val="#ppt_h"/>
                                          </p:val>
                                        </p:tav>
                                      </p:tavLst>
                                    </p:anim>
                                    <p:animEffect transition="in" filter="fade">
                                      <p:cBhvr>
                                        <p:cTn id="89" dur="500"/>
                                        <p:tgtEl>
                                          <p:spTgt spid="23"/>
                                        </p:tgtEl>
                                      </p:cBhvr>
                                    </p:animEffect>
                                  </p:childTnLst>
                                </p:cTn>
                              </p:par>
                            </p:childTnLst>
                          </p:cTn>
                        </p:par>
                        <p:par>
                          <p:cTn id="90" fill="hold">
                            <p:stCondLst>
                              <p:cond delay="9000"/>
                            </p:stCondLst>
                            <p:childTnLst>
                              <p:par>
                                <p:cTn id="91" presetID="22" presetClass="entr" presetSubtype="2" fill="hold" nodeType="after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wipe(right)">
                                      <p:cBhvr>
                                        <p:cTn id="93" dur="2000"/>
                                        <p:tgtEl>
                                          <p:spTgt spid="31"/>
                                        </p:tgtEl>
                                      </p:cBhvr>
                                    </p:animEffect>
                                  </p:childTnLst>
                                </p:cTn>
                              </p:par>
                            </p:childTnLst>
                          </p:cTn>
                        </p:par>
                        <p:par>
                          <p:cTn id="94" fill="hold">
                            <p:stCondLst>
                              <p:cond delay="11000"/>
                            </p:stCondLst>
                            <p:childTnLst>
                              <p:par>
                                <p:cTn id="95" presetID="53"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 calcmode="lin" valueType="num">
                                      <p:cBhvr>
                                        <p:cTn id="97" dur="500" fill="hold"/>
                                        <p:tgtEl>
                                          <p:spTgt spid="26"/>
                                        </p:tgtEl>
                                        <p:attrNameLst>
                                          <p:attrName>ppt_w</p:attrName>
                                        </p:attrNameLst>
                                      </p:cBhvr>
                                      <p:tavLst>
                                        <p:tav tm="0">
                                          <p:val>
                                            <p:fltVal val="0"/>
                                          </p:val>
                                        </p:tav>
                                        <p:tav tm="100000">
                                          <p:val>
                                            <p:strVal val="#ppt_w"/>
                                          </p:val>
                                        </p:tav>
                                      </p:tavLst>
                                    </p:anim>
                                    <p:anim calcmode="lin" valueType="num">
                                      <p:cBhvr>
                                        <p:cTn id="98" dur="500" fill="hold"/>
                                        <p:tgtEl>
                                          <p:spTgt spid="26"/>
                                        </p:tgtEl>
                                        <p:attrNameLst>
                                          <p:attrName>ppt_h</p:attrName>
                                        </p:attrNameLst>
                                      </p:cBhvr>
                                      <p:tavLst>
                                        <p:tav tm="0">
                                          <p:val>
                                            <p:fltVal val="0"/>
                                          </p:val>
                                        </p:tav>
                                        <p:tav tm="100000">
                                          <p:val>
                                            <p:strVal val="#ppt_h"/>
                                          </p:val>
                                        </p:tav>
                                      </p:tavLst>
                                    </p:anim>
                                    <p:animEffect transition="in" filter="fade">
                                      <p:cBhvr>
                                        <p:cTn id="99" dur="500"/>
                                        <p:tgtEl>
                                          <p:spTgt spid="26"/>
                                        </p:tgtEl>
                                      </p:cBhvr>
                                    </p:animEffect>
                                  </p:childTnLst>
                                </p:cTn>
                              </p:par>
                            </p:childTnLst>
                          </p:cTn>
                        </p:par>
                        <p:par>
                          <p:cTn id="100" fill="hold">
                            <p:stCondLst>
                              <p:cond delay="11500"/>
                            </p:stCondLst>
                            <p:childTnLst>
                              <p:par>
                                <p:cTn id="101" presetID="12" presetClass="entr" presetSubtype="1" fill="hold" grpId="0"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slide(fromTop)">
                                      <p:cBhvr>
                                        <p:cTn id="103" dur="500"/>
                                        <p:tgtEl>
                                          <p:spTgt spid="29"/>
                                        </p:tgtEl>
                                      </p:cBhvr>
                                    </p:animEffect>
                                  </p:childTnLst>
                                </p:cTn>
                              </p:par>
                            </p:childTnLst>
                          </p:cTn>
                        </p:par>
                        <p:par>
                          <p:cTn id="104" fill="hold">
                            <p:stCondLst>
                              <p:cond delay="12000"/>
                            </p:stCondLst>
                            <p:childTnLst>
                              <p:par>
                                <p:cTn id="105" presetID="12" presetClass="entr" presetSubtype="1" fill="hold" grpId="0" nodeType="after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slide(fromTop)">
                                      <p:cBhvr>
                                        <p:cTn id="107" dur="500"/>
                                        <p:tgtEl>
                                          <p:spTgt spid="40"/>
                                        </p:tgtEl>
                                      </p:cBhvr>
                                    </p:animEffect>
                                  </p:childTnLst>
                                </p:cTn>
                              </p:par>
                            </p:childTnLst>
                          </p:cTn>
                        </p:par>
                        <p:par>
                          <p:cTn id="108" fill="hold">
                            <p:stCondLst>
                              <p:cond delay="12500"/>
                            </p:stCondLst>
                            <p:childTnLst>
                              <p:par>
                                <p:cTn id="109" presetID="12" presetClass="entr" presetSubtype="8" fill="hold" grpId="0" nodeType="afterEffect">
                                  <p:stCondLst>
                                    <p:cond delay="0"/>
                                  </p:stCondLst>
                                  <p:childTnLst>
                                    <p:set>
                                      <p:cBhvr>
                                        <p:cTn id="110" dur="1" fill="hold">
                                          <p:stCondLst>
                                            <p:cond delay="0"/>
                                          </p:stCondLst>
                                        </p:cTn>
                                        <p:tgtEl>
                                          <p:spTgt spid="41"/>
                                        </p:tgtEl>
                                        <p:attrNameLst>
                                          <p:attrName>style.visibility</p:attrName>
                                        </p:attrNameLst>
                                      </p:cBhvr>
                                      <p:to>
                                        <p:strVal val="visible"/>
                                      </p:to>
                                    </p:set>
                                    <p:animEffect transition="in" filter="slide(fromLeft)">
                                      <p:cBhvr>
                                        <p:cTn id="111" dur="500"/>
                                        <p:tgtEl>
                                          <p:spTgt spid="41"/>
                                        </p:tgtEl>
                                      </p:cBhvr>
                                    </p:animEffect>
                                  </p:childTnLst>
                                </p:cTn>
                              </p:par>
                            </p:childTnLst>
                          </p:cTn>
                        </p:par>
                        <p:par>
                          <p:cTn id="112" fill="hold">
                            <p:stCondLst>
                              <p:cond delay="13000"/>
                            </p:stCondLst>
                            <p:childTnLst>
                              <p:par>
                                <p:cTn id="113" presetID="12" presetClass="entr" presetSubtype="1"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Effect transition="in" filter="slide(fromTop)">
                                      <p:cBhvr>
                                        <p:cTn id="115" dur="500"/>
                                        <p:tgtEl>
                                          <p:spTgt spid="42"/>
                                        </p:tgtEl>
                                      </p:cBhvr>
                                    </p:animEffect>
                                  </p:childTnLst>
                                </p:cTn>
                              </p:par>
                            </p:childTnLst>
                          </p:cTn>
                        </p:par>
                        <p:par>
                          <p:cTn id="116" fill="hold">
                            <p:stCondLst>
                              <p:cond delay="13500"/>
                            </p:stCondLst>
                            <p:childTnLst>
                              <p:par>
                                <p:cTn id="117" presetID="16" presetClass="entr" presetSubtype="42" fill="hold" grpId="0" nodeType="afterEffect">
                                  <p:stCondLst>
                                    <p:cond delay="0"/>
                                  </p:stCondLst>
                                  <p:childTnLst>
                                    <p:set>
                                      <p:cBhvr>
                                        <p:cTn id="118" dur="1" fill="hold">
                                          <p:stCondLst>
                                            <p:cond delay="0"/>
                                          </p:stCondLst>
                                        </p:cTn>
                                        <p:tgtEl>
                                          <p:spTgt spid="7"/>
                                        </p:tgtEl>
                                        <p:attrNameLst>
                                          <p:attrName>style.visibility</p:attrName>
                                        </p:attrNameLst>
                                      </p:cBhvr>
                                      <p:to>
                                        <p:strVal val="visible"/>
                                      </p:to>
                                    </p:set>
                                    <p:animEffect transition="in" filter="barn(outHorizontal)">
                                      <p:cBhvr>
                                        <p:cTn id="119" dur="500"/>
                                        <p:tgtEl>
                                          <p:spTgt spid="7"/>
                                        </p:tgtEl>
                                      </p:cBhvr>
                                    </p:animEffect>
                                  </p:childTnLst>
                                </p:cTn>
                              </p:par>
                            </p:childTnLst>
                          </p:cTn>
                        </p:par>
                        <p:par>
                          <p:cTn id="120" fill="hold">
                            <p:stCondLst>
                              <p:cond delay="14000"/>
                            </p:stCondLst>
                            <p:childTnLst>
                              <p:par>
                                <p:cTn id="121" presetID="16" presetClass="entr" presetSubtype="37" fill="hold" grpId="0" nodeType="afterEffect">
                                  <p:stCondLst>
                                    <p:cond delay="0"/>
                                  </p:stCondLst>
                                  <p:childTnLst>
                                    <p:set>
                                      <p:cBhvr>
                                        <p:cTn id="122" dur="1" fill="hold">
                                          <p:stCondLst>
                                            <p:cond delay="0"/>
                                          </p:stCondLst>
                                        </p:cTn>
                                        <p:tgtEl>
                                          <p:spTgt spid="11"/>
                                        </p:tgtEl>
                                        <p:attrNameLst>
                                          <p:attrName>style.visibility</p:attrName>
                                        </p:attrNameLst>
                                      </p:cBhvr>
                                      <p:to>
                                        <p:strVal val="visible"/>
                                      </p:to>
                                    </p:set>
                                    <p:animEffect transition="in" filter="barn(outVertical)">
                                      <p:cBhvr>
                                        <p:cTn id="123" dur="500"/>
                                        <p:tgtEl>
                                          <p:spTgt spid="11"/>
                                        </p:tgtEl>
                                      </p:cBhvr>
                                    </p:animEffect>
                                  </p:childTnLst>
                                </p:cTn>
                              </p:par>
                            </p:childTnLst>
                          </p:cTn>
                        </p:par>
                        <p:par>
                          <p:cTn id="124" fill="hold">
                            <p:stCondLst>
                              <p:cond delay="14500"/>
                            </p:stCondLst>
                            <p:childTnLst>
                              <p:par>
                                <p:cTn id="125" presetID="12" presetClass="entr" presetSubtype="1" fill="hold" grpId="0" nodeType="after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slide(fromTop)">
                                      <p:cBhvr>
                                        <p:cTn id="127" dur="500"/>
                                        <p:tgtEl>
                                          <p:spTgt spid="30"/>
                                        </p:tgtEl>
                                      </p:cBhvr>
                                    </p:animEffect>
                                  </p:childTnLst>
                                </p:cTn>
                              </p:par>
                            </p:childTnLst>
                          </p:cTn>
                        </p:par>
                        <p:par>
                          <p:cTn id="128" fill="hold">
                            <p:stCondLst>
                              <p:cond delay="15000"/>
                            </p:stCondLst>
                            <p:childTnLst>
                              <p:par>
                                <p:cTn id="129" presetID="12" presetClass="entr" presetSubtype="1" fill="hold" grpId="0" nodeType="afterEffect">
                                  <p:stCondLst>
                                    <p:cond delay="0"/>
                                  </p:stCondLst>
                                  <p:childTnLst>
                                    <p:set>
                                      <p:cBhvr>
                                        <p:cTn id="130" dur="1" fill="hold">
                                          <p:stCondLst>
                                            <p:cond delay="0"/>
                                          </p:stCondLst>
                                        </p:cTn>
                                        <p:tgtEl>
                                          <p:spTgt spid="22"/>
                                        </p:tgtEl>
                                        <p:attrNameLst>
                                          <p:attrName>style.visibility</p:attrName>
                                        </p:attrNameLst>
                                      </p:cBhvr>
                                      <p:to>
                                        <p:strVal val="visible"/>
                                      </p:to>
                                    </p:set>
                                    <p:animEffect transition="in" filter="slide(fromTop)">
                                      <p:cBhvr>
                                        <p:cTn id="131" dur="500"/>
                                        <p:tgtEl>
                                          <p:spTgt spid="22"/>
                                        </p:tgtEl>
                                      </p:cBhvr>
                                    </p:animEffect>
                                  </p:childTnLst>
                                </p:cTn>
                              </p:par>
                            </p:childTnLst>
                          </p:cTn>
                        </p:par>
                        <p:par>
                          <p:cTn id="132" fill="hold">
                            <p:stCondLst>
                              <p:cond delay="15500"/>
                            </p:stCondLst>
                            <p:childTnLst>
                              <p:par>
                                <p:cTn id="133" presetID="12" presetClass="entr" presetSubtype="2" fill="hold" grpId="0" nodeType="afterEffect">
                                  <p:stCondLst>
                                    <p:cond delay="0"/>
                                  </p:stCondLst>
                                  <p:childTnLst>
                                    <p:set>
                                      <p:cBhvr>
                                        <p:cTn id="134" dur="1" fill="hold">
                                          <p:stCondLst>
                                            <p:cond delay="0"/>
                                          </p:stCondLst>
                                        </p:cTn>
                                        <p:tgtEl>
                                          <p:spTgt spid="28"/>
                                        </p:tgtEl>
                                        <p:attrNameLst>
                                          <p:attrName>style.visibility</p:attrName>
                                        </p:attrNameLst>
                                      </p:cBhvr>
                                      <p:to>
                                        <p:strVal val="visible"/>
                                      </p:to>
                                    </p:set>
                                    <p:animEffect transition="in" filter="slide(fromRight)">
                                      <p:cBhvr>
                                        <p:cTn id="135" dur="500"/>
                                        <p:tgtEl>
                                          <p:spTgt spid="28"/>
                                        </p:tgtEl>
                                      </p:cBhvr>
                                    </p:animEffect>
                                  </p:childTnLst>
                                </p:cTn>
                              </p:par>
                            </p:childTnLst>
                          </p:cTn>
                        </p:par>
                        <p:par>
                          <p:cTn id="136" fill="hold">
                            <p:stCondLst>
                              <p:cond delay="16000"/>
                            </p:stCondLst>
                            <p:childTnLst>
                              <p:par>
                                <p:cTn id="137" presetID="12" presetClass="entr" presetSubtype="1" fill="hold" grpId="0" nodeType="afterEffect">
                                  <p:stCondLst>
                                    <p:cond delay="0"/>
                                  </p:stCondLst>
                                  <p:childTnLst>
                                    <p:set>
                                      <p:cBhvr>
                                        <p:cTn id="138" dur="1" fill="hold">
                                          <p:stCondLst>
                                            <p:cond delay="0"/>
                                          </p:stCondLst>
                                        </p:cTn>
                                        <p:tgtEl>
                                          <p:spTgt spid="14"/>
                                        </p:tgtEl>
                                        <p:attrNameLst>
                                          <p:attrName>style.visibility</p:attrName>
                                        </p:attrNameLst>
                                      </p:cBhvr>
                                      <p:to>
                                        <p:strVal val="visible"/>
                                      </p:to>
                                    </p:set>
                                    <p:animEffect transition="in" filter="slide(fromTop)">
                                      <p:cBhvr>
                                        <p:cTn id="139" dur="500"/>
                                        <p:tgtEl>
                                          <p:spTgt spid="14"/>
                                        </p:tgtEl>
                                      </p:cBhvr>
                                    </p:animEffect>
                                  </p:childTnLst>
                                </p:cTn>
                              </p:par>
                            </p:childTnLst>
                          </p:cTn>
                        </p:par>
                        <p:par>
                          <p:cTn id="140" fill="hold">
                            <p:stCondLst>
                              <p:cond delay="16500"/>
                            </p:stCondLst>
                            <p:childTnLst>
                              <p:par>
                                <p:cTn id="141" presetID="12" presetClass="entr" presetSubtype="1" fill="hold" grpId="0" nodeType="afterEffect">
                                  <p:stCondLst>
                                    <p:cond delay="0"/>
                                  </p:stCondLst>
                                  <p:childTnLst>
                                    <p:set>
                                      <p:cBhvr>
                                        <p:cTn id="142" dur="1" fill="hold">
                                          <p:stCondLst>
                                            <p:cond delay="0"/>
                                          </p:stCondLst>
                                        </p:cTn>
                                        <p:tgtEl>
                                          <p:spTgt spid="15"/>
                                        </p:tgtEl>
                                        <p:attrNameLst>
                                          <p:attrName>style.visibility</p:attrName>
                                        </p:attrNameLst>
                                      </p:cBhvr>
                                      <p:to>
                                        <p:strVal val="visible"/>
                                      </p:to>
                                    </p:set>
                                    <p:animEffect transition="in" filter="slide(fromTop)">
                                      <p:cBhvr>
                                        <p:cTn id="143" dur="500"/>
                                        <p:tgtEl>
                                          <p:spTgt spid="15"/>
                                        </p:tgtEl>
                                      </p:cBhvr>
                                    </p:animEffect>
                                  </p:childTnLst>
                                </p:cTn>
                              </p:par>
                            </p:childTnLst>
                          </p:cTn>
                        </p:par>
                        <p:par>
                          <p:cTn id="144" fill="hold">
                            <p:stCondLst>
                              <p:cond delay="17000"/>
                            </p:stCondLst>
                            <p:childTnLst>
                              <p:par>
                                <p:cTn id="145" presetID="12" presetClass="entr" presetSubtype="1" fill="hold" grpId="0" nodeType="afterEffect">
                                  <p:stCondLst>
                                    <p:cond delay="0"/>
                                  </p:stCondLst>
                                  <p:childTnLst>
                                    <p:set>
                                      <p:cBhvr>
                                        <p:cTn id="146" dur="1" fill="hold">
                                          <p:stCondLst>
                                            <p:cond delay="0"/>
                                          </p:stCondLst>
                                        </p:cTn>
                                        <p:tgtEl>
                                          <p:spTgt spid="13"/>
                                        </p:tgtEl>
                                        <p:attrNameLst>
                                          <p:attrName>style.visibility</p:attrName>
                                        </p:attrNameLst>
                                      </p:cBhvr>
                                      <p:to>
                                        <p:strVal val="visible"/>
                                      </p:to>
                                    </p:set>
                                    <p:animEffect transition="in" filter="slide(fromTop)">
                                      <p:cBhvr>
                                        <p:cTn id="147" dur="500"/>
                                        <p:tgtEl>
                                          <p:spTgt spid="13"/>
                                        </p:tgtEl>
                                      </p:cBhvr>
                                    </p:animEffect>
                                  </p:childTnLst>
                                </p:cTn>
                              </p:par>
                            </p:childTnLst>
                          </p:cTn>
                        </p:par>
                        <p:par>
                          <p:cTn id="148" fill="hold">
                            <p:stCondLst>
                              <p:cond delay="17500"/>
                            </p:stCondLst>
                            <p:childTnLst>
                              <p:par>
                                <p:cTn id="149" presetID="35" presetClass="entr" presetSubtype="0" fill="hold" grpId="0" nodeType="afterEffect">
                                  <p:stCondLst>
                                    <p:cond delay="0"/>
                                  </p:stCondLst>
                                  <p:childTnLst>
                                    <p:set>
                                      <p:cBhvr>
                                        <p:cTn id="150" dur="1" fill="hold">
                                          <p:stCondLst>
                                            <p:cond delay="0"/>
                                          </p:stCondLst>
                                        </p:cTn>
                                        <p:tgtEl>
                                          <p:spTgt spid="10"/>
                                        </p:tgtEl>
                                        <p:attrNameLst>
                                          <p:attrName>style.visibility</p:attrName>
                                        </p:attrNameLst>
                                      </p:cBhvr>
                                      <p:to>
                                        <p:strVal val="visible"/>
                                      </p:to>
                                    </p:set>
                                    <p:animEffect transition="in" filter="fade">
                                      <p:cBhvr>
                                        <p:cTn id="151" dur="2000"/>
                                        <p:tgtEl>
                                          <p:spTgt spid="10"/>
                                        </p:tgtEl>
                                      </p:cBhvr>
                                    </p:animEffect>
                                    <p:anim calcmode="lin" valueType="num">
                                      <p:cBhvr>
                                        <p:cTn id="152" dur="2000" fill="hold"/>
                                        <p:tgtEl>
                                          <p:spTgt spid="10"/>
                                        </p:tgtEl>
                                        <p:attrNameLst>
                                          <p:attrName>style.rotation</p:attrName>
                                        </p:attrNameLst>
                                      </p:cBhvr>
                                      <p:tavLst>
                                        <p:tav tm="0">
                                          <p:val>
                                            <p:fltVal val="720"/>
                                          </p:val>
                                        </p:tav>
                                        <p:tav tm="100000">
                                          <p:val>
                                            <p:fltVal val="0"/>
                                          </p:val>
                                        </p:tav>
                                      </p:tavLst>
                                    </p:anim>
                                    <p:anim calcmode="lin" valueType="num">
                                      <p:cBhvr>
                                        <p:cTn id="153" dur="2000" fill="hold"/>
                                        <p:tgtEl>
                                          <p:spTgt spid="10"/>
                                        </p:tgtEl>
                                        <p:attrNameLst>
                                          <p:attrName>ppt_h</p:attrName>
                                        </p:attrNameLst>
                                      </p:cBhvr>
                                      <p:tavLst>
                                        <p:tav tm="0">
                                          <p:val>
                                            <p:fltVal val="0"/>
                                          </p:val>
                                        </p:tav>
                                        <p:tav tm="100000">
                                          <p:val>
                                            <p:strVal val="#ppt_h"/>
                                          </p:val>
                                        </p:tav>
                                      </p:tavLst>
                                    </p:anim>
                                    <p:anim calcmode="lin" valueType="num">
                                      <p:cBhvr>
                                        <p:cTn id="154" dur="2000" fill="hold"/>
                                        <p:tgtEl>
                                          <p:spTgt spid="10"/>
                                        </p:tgtEl>
                                        <p:attrNameLst>
                                          <p:attrName>ppt_w</p:attrName>
                                        </p:attrNameLst>
                                      </p:cBhvr>
                                      <p:tavLst>
                                        <p:tav tm="0">
                                          <p:val>
                                            <p:fltVal val="0"/>
                                          </p:val>
                                        </p:tav>
                                        <p:tav tm="100000">
                                          <p:val>
                                            <p:strVal val="#ppt_w"/>
                                          </p:val>
                                        </p:tav>
                                      </p:tavLst>
                                    </p:anim>
                                  </p:childTnLst>
                                </p:cTn>
                              </p:par>
                            </p:childTnLst>
                          </p:cTn>
                        </p:par>
                        <p:par>
                          <p:cTn id="155" fill="hold">
                            <p:stCondLst>
                              <p:cond delay="19500"/>
                            </p:stCondLst>
                            <p:childTnLst>
                              <p:par>
                                <p:cTn id="156" presetID="35" presetClass="entr" presetSubtype="0" fill="hold" grpId="0" nodeType="afterEffect">
                                  <p:stCondLst>
                                    <p:cond delay="0"/>
                                  </p:stCondLst>
                                  <p:childTnLst>
                                    <p:set>
                                      <p:cBhvr>
                                        <p:cTn id="157" dur="1" fill="hold">
                                          <p:stCondLst>
                                            <p:cond delay="0"/>
                                          </p:stCondLst>
                                        </p:cTn>
                                        <p:tgtEl>
                                          <p:spTgt spid="9"/>
                                        </p:tgtEl>
                                        <p:attrNameLst>
                                          <p:attrName>style.visibility</p:attrName>
                                        </p:attrNameLst>
                                      </p:cBhvr>
                                      <p:to>
                                        <p:strVal val="visible"/>
                                      </p:to>
                                    </p:set>
                                    <p:animEffect transition="in" filter="fade">
                                      <p:cBhvr>
                                        <p:cTn id="158" dur="2000"/>
                                        <p:tgtEl>
                                          <p:spTgt spid="9"/>
                                        </p:tgtEl>
                                      </p:cBhvr>
                                    </p:animEffect>
                                    <p:anim calcmode="lin" valueType="num">
                                      <p:cBhvr>
                                        <p:cTn id="159" dur="2000" fill="hold"/>
                                        <p:tgtEl>
                                          <p:spTgt spid="9"/>
                                        </p:tgtEl>
                                        <p:attrNameLst>
                                          <p:attrName>style.rotation</p:attrName>
                                        </p:attrNameLst>
                                      </p:cBhvr>
                                      <p:tavLst>
                                        <p:tav tm="0">
                                          <p:val>
                                            <p:fltVal val="720"/>
                                          </p:val>
                                        </p:tav>
                                        <p:tav tm="100000">
                                          <p:val>
                                            <p:fltVal val="0"/>
                                          </p:val>
                                        </p:tav>
                                      </p:tavLst>
                                    </p:anim>
                                    <p:anim calcmode="lin" valueType="num">
                                      <p:cBhvr>
                                        <p:cTn id="160" dur="2000" fill="hold"/>
                                        <p:tgtEl>
                                          <p:spTgt spid="9"/>
                                        </p:tgtEl>
                                        <p:attrNameLst>
                                          <p:attrName>ppt_h</p:attrName>
                                        </p:attrNameLst>
                                      </p:cBhvr>
                                      <p:tavLst>
                                        <p:tav tm="0">
                                          <p:val>
                                            <p:fltVal val="0"/>
                                          </p:val>
                                        </p:tav>
                                        <p:tav tm="100000">
                                          <p:val>
                                            <p:strVal val="#ppt_h"/>
                                          </p:val>
                                        </p:tav>
                                      </p:tavLst>
                                    </p:anim>
                                    <p:anim calcmode="lin" valueType="num">
                                      <p:cBhvr>
                                        <p:cTn id="161" dur="2000" fill="hold"/>
                                        <p:tgtEl>
                                          <p:spTgt spid="9"/>
                                        </p:tgtEl>
                                        <p:attrNameLst>
                                          <p:attrName>ppt_w</p:attrName>
                                        </p:attrNameLst>
                                      </p:cBhvr>
                                      <p:tavLst>
                                        <p:tav tm="0">
                                          <p:val>
                                            <p:fltVal val="0"/>
                                          </p:val>
                                        </p:tav>
                                        <p:tav tm="100000">
                                          <p:val>
                                            <p:strVal val="#ppt_w"/>
                                          </p:val>
                                        </p:tav>
                                      </p:tavLst>
                                    </p:anim>
                                  </p:childTnLst>
                                </p:cTn>
                              </p:par>
                            </p:childTnLst>
                          </p:cTn>
                        </p:par>
                        <p:par>
                          <p:cTn id="162" fill="hold">
                            <p:stCondLst>
                              <p:cond delay="21500"/>
                            </p:stCondLst>
                            <p:childTnLst>
                              <p:par>
                                <p:cTn id="163" presetID="35" presetClass="entr" presetSubtype="0" fill="hold" grpId="0" nodeType="afterEffect">
                                  <p:stCondLst>
                                    <p:cond delay="0"/>
                                  </p:stCondLst>
                                  <p:childTnLst>
                                    <p:set>
                                      <p:cBhvr>
                                        <p:cTn id="164" dur="1" fill="hold">
                                          <p:stCondLst>
                                            <p:cond delay="0"/>
                                          </p:stCondLst>
                                        </p:cTn>
                                        <p:tgtEl>
                                          <p:spTgt spid="6"/>
                                        </p:tgtEl>
                                        <p:attrNameLst>
                                          <p:attrName>style.visibility</p:attrName>
                                        </p:attrNameLst>
                                      </p:cBhvr>
                                      <p:to>
                                        <p:strVal val="visible"/>
                                      </p:to>
                                    </p:set>
                                    <p:animEffect transition="in" filter="fade">
                                      <p:cBhvr>
                                        <p:cTn id="165" dur="2000"/>
                                        <p:tgtEl>
                                          <p:spTgt spid="6"/>
                                        </p:tgtEl>
                                      </p:cBhvr>
                                    </p:animEffect>
                                    <p:anim calcmode="lin" valueType="num">
                                      <p:cBhvr>
                                        <p:cTn id="166" dur="2000" fill="hold"/>
                                        <p:tgtEl>
                                          <p:spTgt spid="6"/>
                                        </p:tgtEl>
                                        <p:attrNameLst>
                                          <p:attrName>style.rotation</p:attrName>
                                        </p:attrNameLst>
                                      </p:cBhvr>
                                      <p:tavLst>
                                        <p:tav tm="0">
                                          <p:val>
                                            <p:fltVal val="720"/>
                                          </p:val>
                                        </p:tav>
                                        <p:tav tm="100000">
                                          <p:val>
                                            <p:fltVal val="0"/>
                                          </p:val>
                                        </p:tav>
                                      </p:tavLst>
                                    </p:anim>
                                    <p:anim calcmode="lin" valueType="num">
                                      <p:cBhvr>
                                        <p:cTn id="167" dur="2000" fill="hold"/>
                                        <p:tgtEl>
                                          <p:spTgt spid="6"/>
                                        </p:tgtEl>
                                        <p:attrNameLst>
                                          <p:attrName>ppt_h</p:attrName>
                                        </p:attrNameLst>
                                      </p:cBhvr>
                                      <p:tavLst>
                                        <p:tav tm="0">
                                          <p:val>
                                            <p:fltVal val="0"/>
                                          </p:val>
                                        </p:tav>
                                        <p:tav tm="100000">
                                          <p:val>
                                            <p:strVal val="#ppt_h"/>
                                          </p:val>
                                        </p:tav>
                                      </p:tavLst>
                                    </p:anim>
                                    <p:anim calcmode="lin" valueType="num">
                                      <p:cBhvr>
                                        <p:cTn id="168" dur="2000" fill="hold"/>
                                        <p:tgtEl>
                                          <p:spTgt spid="6"/>
                                        </p:tgtEl>
                                        <p:attrNameLst>
                                          <p:attrName>ppt_w</p:attrName>
                                        </p:attrNameLst>
                                      </p:cBhvr>
                                      <p:tavLst>
                                        <p:tav tm="0">
                                          <p:val>
                                            <p:fltVal val="0"/>
                                          </p:val>
                                        </p:tav>
                                        <p:tav tm="100000">
                                          <p:val>
                                            <p:strVal val="#ppt_w"/>
                                          </p:val>
                                        </p:tav>
                                      </p:tavLst>
                                    </p:anim>
                                  </p:childTnLst>
                                </p:cTn>
                              </p:par>
                              <p:par>
                                <p:cTn id="169" presetID="27" presetClass="entr" presetSubtype="0" fill="hold" grpId="0" nodeType="withEffect">
                                  <p:stCondLst>
                                    <p:cond delay="0"/>
                                  </p:stCondLst>
                                  <p:iterate type="lt">
                                    <p:tmPct val="50000"/>
                                  </p:iterate>
                                  <p:childTnLst>
                                    <p:set>
                                      <p:cBhvr>
                                        <p:cTn id="170" dur="1" fill="hold">
                                          <p:stCondLst>
                                            <p:cond delay="0"/>
                                          </p:stCondLst>
                                        </p:cTn>
                                        <p:tgtEl>
                                          <p:spTgt spid="46"/>
                                        </p:tgtEl>
                                        <p:attrNameLst>
                                          <p:attrName>style.visibility</p:attrName>
                                        </p:attrNameLst>
                                      </p:cBhvr>
                                      <p:to>
                                        <p:strVal val="visible"/>
                                      </p:to>
                                    </p:set>
                                    <p:anim calcmode="discrete" valueType="clr">
                                      <p:cBhvr override="childStyle">
                                        <p:cTn id="171" dur="80"/>
                                        <p:tgtEl>
                                          <p:spTgt spid="46"/>
                                        </p:tgtEl>
                                        <p:attrNameLst>
                                          <p:attrName>style.color</p:attrName>
                                        </p:attrNameLst>
                                      </p:cBhvr>
                                      <p:tavLst>
                                        <p:tav tm="0">
                                          <p:val>
                                            <p:clrVal>
                                              <a:schemeClr val="accent2"/>
                                            </p:clrVal>
                                          </p:val>
                                        </p:tav>
                                        <p:tav tm="50000">
                                          <p:val>
                                            <p:clrVal>
                                              <a:schemeClr val="hlink"/>
                                            </p:clrVal>
                                          </p:val>
                                        </p:tav>
                                      </p:tavLst>
                                    </p:anim>
                                    <p:anim calcmode="discrete" valueType="clr">
                                      <p:cBhvr>
                                        <p:cTn id="172" dur="80"/>
                                        <p:tgtEl>
                                          <p:spTgt spid="46"/>
                                        </p:tgtEl>
                                        <p:attrNameLst>
                                          <p:attrName>fillcolor</p:attrName>
                                        </p:attrNameLst>
                                      </p:cBhvr>
                                      <p:tavLst>
                                        <p:tav tm="0">
                                          <p:val>
                                            <p:clrVal>
                                              <a:schemeClr val="accent2"/>
                                            </p:clrVal>
                                          </p:val>
                                        </p:tav>
                                        <p:tav tm="50000">
                                          <p:val>
                                            <p:clrVal>
                                              <a:schemeClr val="hlink"/>
                                            </p:clrVal>
                                          </p:val>
                                        </p:tav>
                                      </p:tavLst>
                                    </p:anim>
                                    <p:set>
                                      <p:cBhvr>
                                        <p:cTn id="173" dur="80"/>
                                        <p:tgtEl>
                                          <p:spTgt spid="4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40" grpId="0" animBg="1"/>
      <p:bldP spid="41" grpId="0" animBg="1"/>
      <p:bldP spid="42" grpId="0" animBg="1"/>
      <p:bldP spid="43" grpId="0" animBg="1"/>
      <p:bldP spid="44" grpId="0" animBg="1"/>
      <p:bldP spid="45" grpId="0" animBg="1"/>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424936" cy="5155257"/>
          </a:xfrm>
          <a:prstGeom prst="rect">
            <a:avLst/>
          </a:prstGeom>
        </p:spPr>
        <p:txBody>
          <a:bodyPr wrap="square">
            <a:spAutoFit/>
          </a:bodyPr>
          <a:lstStyle/>
          <a:p>
            <a:pPr algn="just">
              <a:lnSpc>
                <a:spcPct val="150000"/>
              </a:lnSpc>
              <a:spcAft>
                <a:spcPts val="1000"/>
              </a:spcAft>
            </a:pPr>
            <a:endParaRPr lang="en-US" sz="3200" b="1" dirty="0" smtClean="0">
              <a:solidFill>
                <a:srgbClr val="FF0000"/>
              </a:solidFill>
              <a:ea typeface="Calibri"/>
              <a:cs typeface="Times New Roman"/>
            </a:endParaRPr>
          </a:p>
          <a:p>
            <a:pPr algn="just">
              <a:lnSpc>
                <a:spcPct val="150000"/>
              </a:lnSpc>
              <a:spcAft>
                <a:spcPts val="1000"/>
              </a:spcAft>
            </a:pPr>
            <a:r>
              <a:rPr lang="ar-IQ" sz="3200" b="1" dirty="0" smtClean="0">
                <a:solidFill>
                  <a:srgbClr val="FF0000"/>
                </a:solidFill>
                <a:ea typeface="Calibri"/>
                <a:cs typeface="Times New Roman"/>
              </a:rPr>
              <a:t>*</a:t>
            </a:r>
            <a:r>
              <a:rPr lang="ar-IQ" sz="3200" b="1" dirty="0">
                <a:solidFill>
                  <a:srgbClr val="FF0000"/>
                </a:solidFill>
                <a:ea typeface="Calibri"/>
                <a:cs typeface="Times New Roman"/>
              </a:rPr>
              <a:t>دور منظمات النمو في نضج الثمار</a:t>
            </a:r>
            <a:endParaRPr lang="en-US" sz="3200" dirty="0">
              <a:ea typeface="Calibri"/>
              <a:cs typeface="Arial"/>
            </a:endParaRPr>
          </a:p>
          <a:p>
            <a:pPr algn="just">
              <a:lnSpc>
                <a:spcPct val="150000"/>
              </a:lnSpc>
              <a:spcAft>
                <a:spcPts val="1000"/>
              </a:spcAft>
            </a:pPr>
            <a:r>
              <a:rPr lang="ar-IQ" sz="3200" b="1" dirty="0">
                <a:ea typeface="Calibri"/>
                <a:cs typeface="Times New Roman"/>
              </a:rPr>
              <a:t> </a:t>
            </a:r>
            <a:endParaRPr lang="en-US" sz="3200" dirty="0">
              <a:ea typeface="Calibri"/>
              <a:cs typeface="Arial"/>
            </a:endParaRPr>
          </a:p>
          <a:p>
            <a:r>
              <a:rPr lang="ar-IQ" sz="3200" b="1" dirty="0">
                <a:ea typeface="Calibri"/>
                <a:cs typeface="Times New Roman"/>
              </a:rPr>
              <a:t>ان غاز الاثلين يلعب دورا رئيسيا في عملية نضج معظم الثمار حيث انه يعتبر هرمون النضج اما بالنسبة لمنظمات النمو الاخرى مثل الاوكسينات </a:t>
            </a:r>
            <a:r>
              <a:rPr lang="ar-IQ" sz="3200" b="1" dirty="0" err="1">
                <a:ea typeface="Calibri"/>
                <a:cs typeface="Times New Roman"/>
              </a:rPr>
              <a:t>والجبرلينات</a:t>
            </a:r>
            <a:r>
              <a:rPr lang="ar-IQ" sz="3200" b="1" dirty="0">
                <a:ea typeface="Calibri"/>
                <a:cs typeface="Times New Roman"/>
              </a:rPr>
              <a:t> </a:t>
            </a:r>
            <a:r>
              <a:rPr lang="ar-IQ" sz="3200" b="1" dirty="0" smtClean="0">
                <a:ea typeface="Calibri"/>
                <a:cs typeface="Times New Roman"/>
              </a:rPr>
              <a:t>و</a:t>
            </a:r>
            <a:r>
              <a:rPr lang="ar-SA" sz="3200" b="1" dirty="0" smtClean="0">
                <a:ea typeface="Calibri"/>
                <a:cs typeface="Times New Roman"/>
              </a:rPr>
              <a:t> </a:t>
            </a:r>
            <a:r>
              <a:rPr lang="ar-IQ" sz="3200" b="1" dirty="0" err="1" smtClean="0">
                <a:ea typeface="Calibri"/>
                <a:cs typeface="Times New Roman"/>
              </a:rPr>
              <a:t>السايتوكا</a:t>
            </a:r>
            <a:r>
              <a:rPr lang="ar-SA" sz="3200" b="1" dirty="0" smtClean="0">
                <a:ea typeface="Calibri"/>
                <a:cs typeface="Times New Roman"/>
              </a:rPr>
              <a:t>ين</a:t>
            </a:r>
            <a:r>
              <a:rPr lang="ar-IQ" sz="3200" b="1" dirty="0" smtClean="0">
                <a:ea typeface="Calibri"/>
                <a:cs typeface="Times New Roman"/>
              </a:rPr>
              <a:t>ينات </a:t>
            </a:r>
            <a:r>
              <a:rPr lang="ar-IQ" sz="3200" b="1" dirty="0">
                <a:ea typeface="Calibri"/>
                <a:cs typeface="Times New Roman"/>
              </a:rPr>
              <a:t>فان الادلة المتوفرة في الوقت الحاضر تشير الى انها تمنع او تؤخر النضج</a:t>
            </a:r>
            <a:endParaRPr lang="en-US" sz="3200" dirty="0"/>
          </a:p>
        </p:txBody>
      </p:sp>
    </p:spTree>
    <p:extLst>
      <p:ext uri="{BB962C8B-B14F-4D97-AF65-F5344CB8AC3E}">
        <p14:creationId xmlns:p14="http://schemas.microsoft.com/office/powerpoint/2010/main" val="3420258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021288"/>
          </a:xfrm>
        </p:spPr>
        <p:txBody>
          <a:bodyPr>
            <a:normAutofit/>
          </a:bodyPr>
          <a:lstStyle/>
          <a:p>
            <a:pPr algn="r">
              <a:lnSpc>
                <a:spcPct val="150000"/>
              </a:lnSpc>
              <a:spcBef>
                <a:spcPts val="0"/>
              </a:spcBef>
              <a:spcAft>
                <a:spcPts val="1000"/>
              </a:spcAft>
            </a:pPr>
            <a:r>
              <a:rPr lang="en-US" sz="2800" b="1" dirty="0" smtClean="0">
                <a:solidFill>
                  <a:srgbClr val="FF0000"/>
                </a:solidFill>
                <a:ea typeface="Calibri"/>
              </a:rPr>
              <a:t/>
            </a:r>
            <a:br>
              <a:rPr lang="en-US" sz="2800" b="1" dirty="0" smtClean="0">
                <a:solidFill>
                  <a:srgbClr val="FF0000"/>
                </a:solidFill>
                <a:ea typeface="Calibri"/>
              </a:rPr>
            </a:br>
            <a:r>
              <a:rPr lang="en-US" sz="2800" b="1" dirty="0" smtClean="0">
                <a:solidFill>
                  <a:srgbClr val="FF0000"/>
                </a:solidFill>
                <a:ea typeface="Calibri"/>
              </a:rPr>
              <a:t> </a:t>
            </a:r>
            <a:r>
              <a:rPr lang="ar-IQ" sz="2800" b="1" dirty="0" smtClean="0">
                <a:solidFill>
                  <a:srgbClr val="FF0000"/>
                </a:solidFill>
                <a:ea typeface="Calibri"/>
              </a:rPr>
              <a:t>أ-استخدام </a:t>
            </a:r>
            <a:r>
              <a:rPr lang="ar-IQ" sz="2800" b="1" dirty="0">
                <a:solidFill>
                  <a:srgbClr val="FF0000"/>
                </a:solidFill>
                <a:ea typeface="Calibri"/>
              </a:rPr>
              <a:t>منظمات النمو في منع </a:t>
            </a:r>
            <a:r>
              <a:rPr lang="ar-IQ" sz="2800" b="1" dirty="0" err="1">
                <a:solidFill>
                  <a:srgbClr val="FF0000"/>
                </a:solidFill>
                <a:ea typeface="Calibri"/>
              </a:rPr>
              <a:t>تزريع</a:t>
            </a:r>
            <a:r>
              <a:rPr lang="ar-IQ" sz="2800" b="1" dirty="0">
                <a:solidFill>
                  <a:srgbClr val="FF0000"/>
                </a:solidFill>
                <a:ea typeface="Calibri"/>
              </a:rPr>
              <a:t> درنات البطاطا</a:t>
            </a:r>
            <a:r>
              <a:rPr lang="en-US" sz="2800" dirty="0">
                <a:ea typeface="Calibri"/>
                <a:cs typeface="Arial"/>
              </a:rPr>
              <a:t/>
            </a:r>
            <a:br>
              <a:rPr lang="en-US" sz="2800" dirty="0">
                <a:ea typeface="Calibri"/>
                <a:cs typeface="Arial"/>
              </a:rPr>
            </a:br>
            <a:r>
              <a:rPr lang="ar-SA" sz="2800" dirty="0" smtClean="0">
                <a:ea typeface="Calibri"/>
                <a:cs typeface="Arial"/>
              </a:rPr>
              <a:t/>
            </a:r>
            <a:br>
              <a:rPr lang="ar-SA" sz="2800" dirty="0" smtClean="0">
                <a:ea typeface="Calibri"/>
                <a:cs typeface="Arial"/>
              </a:rPr>
            </a:br>
            <a:r>
              <a:rPr lang="ar-IQ" sz="2800" b="1" dirty="0" smtClean="0">
                <a:ea typeface="Calibri"/>
              </a:rPr>
              <a:t>يعتبر </a:t>
            </a:r>
            <a:r>
              <a:rPr lang="ar-IQ" sz="2800" b="1" dirty="0">
                <a:ea typeface="Calibri"/>
              </a:rPr>
              <a:t>استخدام منظمات النمو النباتية احد المعاملات الاضافية للتبريد في اطالة فترة خزن محاصيل الفاكهة والخضر بعد الحصاد وقد تعددت المجالات التي تستخدم فيها </a:t>
            </a:r>
            <a:r>
              <a:rPr lang="ar-IQ" sz="2800" b="1" dirty="0" err="1">
                <a:ea typeface="Calibri"/>
              </a:rPr>
              <a:t>هذة</a:t>
            </a:r>
            <a:r>
              <a:rPr lang="ar-IQ" sz="2800" b="1" dirty="0">
                <a:ea typeface="Calibri"/>
              </a:rPr>
              <a:t> المركبات فقسم منها يستعمل لمنع النمو </a:t>
            </a:r>
            <a:r>
              <a:rPr lang="ar-IQ" sz="2800" b="1" dirty="0" err="1">
                <a:ea typeface="Calibri"/>
              </a:rPr>
              <a:t>والتزريع</a:t>
            </a:r>
            <a:r>
              <a:rPr lang="ar-IQ" sz="2800" b="1" dirty="0">
                <a:ea typeface="Calibri"/>
              </a:rPr>
              <a:t> في المحاصيل الدرنية بينما القسم الاخر يستعمل في التحكم في نمو الثمار ونضجها وكذلك يستعمل بعظها </a:t>
            </a:r>
            <a:r>
              <a:rPr lang="ar-IQ" sz="2800" b="1" dirty="0" err="1">
                <a:ea typeface="Calibri"/>
              </a:rPr>
              <a:t>لابطاء</a:t>
            </a:r>
            <a:r>
              <a:rPr lang="ar-IQ" sz="2800" b="1" dirty="0">
                <a:ea typeface="Calibri"/>
              </a:rPr>
              <a:t> عملية الشيخوخة في المحاصيل الورقية والزهرية </a:t>
            </a:r>
            <a:endParaRPr lang="en-US" sz="2800" dirty="0"/>
          </a:p>
        </p:txBody>
      </p:sp>
    </p:spTree>
    <p:extLst>
      <p:ext uri="{BB962C8B-B14F-4D97-AF65-F5344CB8AC3E}">
        <p14:creationId xmlns:p14="http://schemas.microsoft.com/office/powerpoint/2010/main" val="428451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pPr algn="r">
              <a:lnSpc>
                <a:spcPct val="150000"/>
              </a:lnSpc>
              <a:spcBef>
                <a:spcPts val="0"/>
              </a:spcBef>
              <a:spcAft>
                <a:spcPts val="1000"/>
              </a:spcAft>
            </a:pPr>
            <a:r>
              <a:rPr lang="ar-IQ" sz="3100" b="1" dirty="0">
                <a:solidFill>
                  <a:srgbClr val="FF0000"/>
                </a:solidFill>
                <a:ea typeface="Calibri"/>
              </a:rPr>
              <a:t>ب-استخدام كلوريد الكالسيوم على فترة خزن ثمار التفاح</a:t>
            </a:r>
            <a:r>
              <a:rPr lang="en-US" sz="3100" dirty="0">
                <a:ea typeface="Calibri"/>
                <a:cs typeface="Arial"/>
              </a:rPr>
              <a:t/>
            </a:r>
            <a:br>
              <a:rPr lang="en-US" sz="3100" dirty="0">
                <a:ea typeface="Calibri"/>
                <a:cs typeface="Arial"/>
              </a:rPr>
            </a:br>
            <a:r>
              <a:rPr lang="ar-IQ" sz="3100" b="1" dirty="0">
                <a:ea typeface="Calibri"/>
              </a:rPr>
              <a:t>من المعروف ان الكالسيوم يلعب دورا هاما في صلابة الثمار حيث </a:t>
            </a:r>
            <a:r>
              <a:rPr lang="ar-IQ" sz="3100" b="1" dirty="0" err="1">
                <a:ea typeface="Calibri"/>
              </a:rPr>
              <a:t>باتحادة</a:t>
            </a:r>
            <a:r>
              <a:rPr lang="ar-IQ" sz="3100" b="1" dirty="0">
                <a:ea typeface="Calibri"/>
              </a:rPr>
              <a:t> مع البكتين والاحماض </a:t>
            </a:r>
            <a:r>
              <a:rPr lang="ar-IQ" sz="3100" b="1" dirty="0" err="1">
                <a:ea typeface="Calibri"/>
              </a:rPr>
              <a:t>البكتينية</a:t>
            </a:r>
            <a:r>
              <a:rPr lang="ar-IQ" sz="3100" b="1" dirty="0">
                <a:ea typeface="Calibri"/>
              </a:rPr>
              <a:t> تتكون </a:t>
            </a:r>
            <a:r>
              <a:rPr lang="ar-IQ" sz="3100" b="1" dirty="0" err="1">
                <a:ea typeface="Calibri"/>
              </a:rPr>
              <a:t>بكتات</a:t>
            </a:r>
            <a:r>
              <a:rPr lang="ar-IQ" sz="3100" b="1" dirty="0">
                <a:ea typeface="Calibri"/>
              </a:rPr>
              <a:t> الكالسيوم التي هي غير قابلة للذوبان في الماء كما تحافظ على صلابة الثمار كما اوضحت البحوث بان المعاملة بالكالسيوم تقضي على الاصابة ببعض الاضرار الفسيولوجية وتطيل فترة خزن الثمار وذلك عن طريق </a:t>
            </a:r>
            <a:r>
              <a:rPr lang="ar-IQ" sz="3100" b="1" dirty="0" smtClean="0">
                <a:ea typeface="Calibri"/>
              </a:rPr>
              <a:t>تأخير </a:t>
            </a:r>
            <a:r>
              <a:rPr lang="ar-IQ" sz="3100" b="1" dirty="0">
                <a:ea typeface="Calibri"/>
              </a:rPr>
              <a:t>وصول الثمار الى قمة </a:t>
            </a:r>
            <a:r>
              <a:rPr lang="ar-IQ" sz="3100" b="1" dirty="0" err="1">
                <a:ea typeface="Calibri"/>
              </a:rPr>
              <a:t>الكلايمكترك</a:t>
            </a:r>
            <a:r>
              <a:rPr lang="en-US" sz="3200" dirty="0">
                <a:ea typeface="Calibri"/>
                <a:cs typeface="Arial"/>
              </a:rPr>
              <a:t/>
            </a:r>
            <a:br>
              <a:rPr lang="en-US" sz="3200" dirty="0">
                <a:ea typeface="Calibri"/>
                <a:cs typeface="Arial"/>
              </a:rPr>
            </a:br>
            <a:endParaRPr lang="en-US" dirty="0"/>
          </a:p>
        </p:txBody>
      </p:sp>
    </p:spTree>
    <p:extLst>
      <p:ext uri="{BB962C8B-B14F-4D97-AF65-F5344CB8AC3E}">
        <p14:creationId xmlns:p14="http://schemas.microsoft.com/office/powerpoint/2010/main" val="232036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pPr algn="r">
              <a:lnSpc>
                <a:spcPct val="150000"/>
              </a:lnSpc>
              <a:spcBef>
                <a:spcPts val="0"/>
              </a:spcBef>
              <a:spcAft>
                <a:spcPts val="1000"/>
              </a:spcAft>
            </a:pPr>
            <a:r>
              <a:rPr lang="ar-IQ" b="1" dirty="0">
                <a:solidFill>
                  <a:srgbClr val="FF0000"/>
                </a:solidFill>
                <a:ea typeface="Calibri"/>
              </a:rPr>
              <a:t>ج-استخدام ايونات الفضة على فترة تخزين الثمار </a:t>
            </a:r>
            <a:r>
              <a:rPr lang="en-US" sz="3200" dirty="0">
                <a:ea typeface="Calibri"/>
                <a:cs typeface="Arial"/>
              </a:rPr>
              <a:t/>
            </a:r>
            <a:br>
              <a:rPr lang="en-US" sz="3200" dirty="0">
                <a:ea typeface="Calibri"/>
                <a:cs typeface="Arial"/>
              </a:rPr>
            </a:br>
            <a:r>
              <a:rPr lang="ar-IQ" b="1" dirty="0">
                <a:ea typeface="Calibri"/>
              </a:rPr>
              <a:t>لقد اوضحت نتائج العديد من الدراسات بان ايونات الفضة يعتبر مضاد </a:t>
            </a:r>
            <a:r>
              <a:rPr lang="ar-IQ" b="1" dirty="0" err="1">
                <a:ea typeface="Calibri"/>
              </a:rPr>
              <a:t>للاثلين</a:t>
            </a:r>
            <a:r>
              <a:rPr lang="ar-IQ" b="1" dirty="0">
                <a:ea typeface="Calibri"/>
              </a:rPr>
              <a:t> في العديد من الانسجة النباتية </a:t>
            </a:r>
            <a:r>
              <a:rPr lang="ar-IQ" b="1" dirty="0" smtClean="0">
                <a:ea typeface="Calibri"/>
              </a:rPr>
              <a:t>بما</a:t>
            </a:r>
            <a:r>
              <a:rPr lang="ar-SA" b="1" dirty="0" smtClean="0">
                <a:ea typeface="Calibri"/>
              </a:rPr>
              <a:t> </a:t>
            </a:r>
            <a:r>
              <a:rPr lang="ar-IQ" b="1" dirty="0" smtClean="0">
                <a:ea typeface="Calibri"/>
              </a:rPr>
              <a:t>في </a:t>
            </a:r>
            <a:r>
              <a:rPr lang="ar-IQ" b="1" dirty="0">
                <a:ea typeface="Calibri"/>
              </a:rPr>
              <a:t>ذلك الثمار حيث وجد ان نضج الثمار يمكن </a:t>
            </a:r>
            <a:r>
              <a:rPr lang="ar-IQ" b="1" dirty="0" err="1">
                <a:ea typeface="Calibri"/>
              </a:rPr>
              <a:t>ايقافة</a:t>
            </a:r>
            <a:r>
              <a:rPr lang="ar-IQ" b="1" dirty="0">
                <a:ea typeface="Calibri"/>
              </a:rPr>
              <a:t> عن طريق المعاملة </a:t>
            </a:r>
            <a:r>
              <a:rPr lang="ar-IQ" b="1" dirty="0" err="1">
                <a:ea typeface="Calibri"/>
              </a:rPr>
              <a:t>بايون</a:t>
            </a:r>
            <a:r>
              <a:rPr lang="ar-IQ" b="1" dirty="0">
                <a:ea typeface="Calibri"/>
              </a:rPr>
              <a:t> الفضة</a:t>
            </a:r>
            <a:r>
              <a:rPr lang="ar-IQ" b="1" dirty="0" smtClean="0">
                <a:ea typeface="Calibri"/>
              </a:rPr>
              <a:t>.</a:t>
            </a:r>
            <a:r>
              <a:rPr lang="en-US" b="1" dirty="0">
                <a:latin typeface="Times New Roman"/>
                <a:ea typeface="Calibri"/>
                <a:cs typeface="Arial"/>
              </a:rPr>
              <a:t> </a:t>
            </a:r>
            <a:r>
              <a:rPr lang="en-US" sz="3200" dirty="0">
                <a:ea typeface="Calibri"/>
                <a:cs typeface="Arial"/>
              </a:rPr>
              <a:t/>
            </a:r>
            <a:br>
              <a:rPr lang="en-US" sz="3200" dirty="0">
                <a:ea typeface="Calibri"/>
                <a:cs typeface="Arial"/>
              </a:rPr>
            </a:br>
            <a:r>
              <a:rPr lang="en-US" sz="3200" dirty="0">
                <a:ea typeface="Calibri"/>
                <a:cs typeface="Arial"/>
              </a:rPr>
              <a:t> </a:t>
            </a:r>
            <a:endParaRPr lang="en-US" dirty="0"/>
          </a:p>
        </p:txBody>
      </p:sp>
    </p:spTree>
    <p:extLst>
      <p:ext uri="{BB962C8B-B14F-4D97-AF65-F5344CB8AC3E}">
        <p14:creationId xmlns:p14="http://schemas.microsoft.com/office/powerpoint/2010/main" val="295128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Desktop\محاضرات د.حمزة\730411432_12945.jpg"/>
          <p:cNvPicPr>
            <a:picLocks noChangeAspect="1" noChangeArrowheads="1"/>
          </p:cNvPicPr>
          <p:nvPr/>
        </p:nvPicPr>
        <p:blipFill>
          <a:blip r:embed="rId2" cstate="print"/>
          <a:srcRect/>
          <a:stretch>
            <a:fillRect/>
          </a:stretch>
        </p:blipFill>
        <p:spPr bwMode="auto">
          <a:xfrm>
            <a:off x="1187624" y="548680"/>
            <a:ext cx="7620000" cy="5976664"/>
          </a:xfrm>
          <a:prstGeom prst="rect">
            <a:avLst/>
          </a:prstGeom>
          <a:noFill/>
        </p:spPr>
      </p:pic>
    </p:spTree>
    <p:extLst>
      <p:ext uri="{BB962C8B-B14F-4D97-AF65-F5344CB8AC3E}">
        <p14:creationId xmlns:p14="http://schemas.microsoft.com/office/powerpoint/2010/main" val="2546726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Words>93</Words>
  <Application>Microsoft Office PowerPoint</Application>
  <PresentationFormat>عرض على الشاشة (3:4)‏</PresentationFormat>
  <Paragraphs>41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عرض تقديمي في PowerPoint</vt:lpstr>
      <vt:lpstr>عرض تقديمي في PowerPoint</vt:lpstr>
      <vt:lpstr>عرض تقديمي في PowerPoint</vt:lpstr>
      <vt:lpstr>  أ-استخدام منظمات النمو في منع تزريع درنات البطاطا  يعتبر استخدام منظمات النمو النباتية احد المعاملات الاضافية للتبريد في اطالة فترة خزن محاصيل الفاكهة والخضر بعد الحصاد وقد تعددت المجالات التي تستخدم فيها هذة المركبات فقسم منها يستعمل لمنع النمو والتزريع في المحاصيل الدرنية بينما القسم الاخر يستعمل في التحكم في نمو الثمار ونضجها وكذلك يستعمل بعظها لابطاء عملية الشيخوخة في المحاصيل الورقية والزهرية </vt:lpstr>
      <vt:lpstr>ب-استخدام كلوريد الكالسيوم على فترة خزن ثمار التفاح من المعروف ان الكالسيوم يلعب دورا هاما في صلابة الثمار حيث باتحادة مع البكتين والاحماض البكتينية تتكون بكتات الكالسيوم التي هي غير قابلة للذوبان في الماء كما تحافظ على صلابة الثمار كما اوضحت البحوث بان المعاملة بالكالسيوم تقضي على الاصابة ببعض الاضرار الفسيولوجية وتطيل فترة خزن الثمار وذلك عن طريق تأخير وصول الثمار الى قمة الكلايمكترك </vt:lpstr>
      <vt:lpstr>ج-استخدام ايونات الفضة على فترة تخزين الثمار  لقد اوضحت نتائج العديد من الدراسات بان ايونات الفضة يعتبر مضاد للاثلين في العديد من الانسجة النباتية بما في ذلك الثمار حيث وجد ان نضج الثمار يمكن ايقافة عن طريق المعاملة بايون الفضة.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Maher</cp:lastModifiedBy>
  <cp:revision>4</cp:revision>
  <dcterms:created xsi:type="dcterms:W3CDTF">2021-02-06T18:55:34Z</dcterms:created>
  <dcterms:modified xsi:type="dcterms:W3CDTF">2021-05-20T18:44:16Z</dcterms:modified>
</cp:coreProperties>
</file>